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90" r:id="rId3"/>
    <p:sldId id="403" r:id="rId4"/>
    <p:sldId id="391" r:id="rId5"/>
    <p:sldId id="392" r:id="rId6"/>
    <p:sldId id="404" r:id="rId7"/>
    <p:sldId id="393" r:id="rId8"/>
    <p:sldId id="401" r:id="rId9"/>
    <p:sldId id="394" r:id="rId10"/>
    <p:sldId id="405" r:id="rId11"/>
    <p:sldId id="406" r:id="rId12"/>
    <p:sldId id="407" r:id="rId13"/>
    <p:sldId id="408" r:id="rId14"/>
    <p:sldId id="395" r:id="rId15"/>
    <p:sldId id="362" r:id="rId16"/>
    <p:sldId id="363" r:id="rId17"/>
    <p:sldId id="364" r:id="rId18"/>
    <p:sldId id="289" r:id="rId19"/>
    <p:sldId id="396" r:id="rId20"/>
    <p:sldId id="329" r:id="rId21"/>
    <p:sldId id="397" r:id="rId22"/>
    <p:sldId id="398" r:id="rId23"/>
    <p:sldId id="355" r:id="rId24"/>
    <p:sldId id="351" r:id="rId25"/>
    <p:sldId id="356" r:id="rId26"/>
    <p:sldId id="354" r:id="rId27"/>
    <p:sldId id="357" r:id="rId28"/>
    <p:sldId id="335" r:id="rId29"/>
    <p:sldId id="399" r:id="rId30"/>
    <p:sldId id="342" r:id="rId31"/>
    <p:sldId id="389" r:id="rId32"/>
    <p:sldId id="400" r:id="rId33"/>
    <p:sldId id="348" r:id="rId34"/>
    <p:sldId id="38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00"/>
    <a:srgbClr val="000000"/>
    <a:srgbClr val="CC9900"/>
    <a:srgbClr val="336699"/>
    <a:srgbClr val="336600"/>
    <a:srgbClr val="008000"/>
    <a:srgbClr val="BF4137"/>
    <a:srgbClr val="C7473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87161" autoAdjust="0"/>
  </p:normalViewPr>
  <p:slideViewPr>
    <p:cSldViewPr>
      <p:cViewPr varScale="1">
        <p:scale>
          <a:sx n="88" d="100"/>
          <a:sy n="88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4"/>
    </p:cViewPr>
  </p:sorterViewPr>
  <p:notesViewPr>
    <p:cSldViewPr>
      <p:cViewPr varScale="1">
        <p:scale>
          <a:sx n="60" d="100"/>
          <a:sy n="60" d="100"/>
        </p:scale>
        <p:origin x="-250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884049891993601E-2"/>
          <c:y val="3.5186275258540803E-2"/>
          <c:w val="0.87277994564838701"/>
          <c:h val="0.81058845759721299"/>
        </c:manualLayout>
      </c:layout>
      <c:barChart>
        <c:barDir val="col"/>
        <c:grouping val="stacked"/>
        <c:varyColors val="0"/>
        <c:ser>
          <c:idx val="0"/>
          <c:order val="0"/>
          <c:tx>
            <c:v>Design, Layout, and Verification</c:v>
          </c:tx>
          <c:invertIfNegative val="0"/>
          <c:cat>
            <c:strRef>
              <c:f>Todd!$A$56:$A$63</c:f>
              <c:strCache>
                <c:ptCount val="8"/>
                <c:pt idx="0">
                  <c:v>0.5u</c:v>
                </c:pt>
                <c:pt idx="1">
                  <c:v>0.35u</c:v>
                </c:pt>
                <c:pt idx="2">
                  <c:v>0.25u</c:v>
                </c:pt>
                <c:pt idx="3">
                  <c:v>0.18u</c:v>
                </c:pt>
                <c:pt idx="4">
                  <c:v>0.13u</c:v>
                </c:pt>
                <c:pt idx="5">
                  <c:v>90nm</c:v>
                </c:pt>
                <c:pt idx="6">
                  <c:v>65nm</c:v>
                </c:pt>
                <c:pt idx="7">
                  <c:v>45nm</c:v>
                </c:pt>
              </c:strCache>
            </c:strRef>
          </c:cat>
          <c:val>
            <c:numRef>
              <c:f>Todd!$B$56:$B$63</c:f>
              <c:numCache>
                <c:formatCode>0.00</c:formatCode>
                <c:ptCount val="8"/>
                <c:pt idx="0">
                  <c:v>2</c:v>
                </c:pt>
                <c:pt idx="1">
                  <c:v>2.25</c:v>
                </c:pt>
                <c:pt idx="2">
                  <c:v>2.25</c:v>
                </c:pt>
                <c:pt idx="3">
                  <c:v>9</c:v>
                </c:pt>
                <c:pt idx="4">
                  <c:v>13.5</c:v>
                </c:pt>
                <c:pt idx="5">
                  <c:v>18.5</c:v>
                </c:pt>
                <c:pt idx="6">
                  <c:v>33</c:v>
                </c:pt>
                <c:pt idx="7">
                  <c:v>34</c:v>
                </c:pt>
              </c:numCache>
            </c:numRef>
          </c:val>
        </c:ser>
        <c:ser>
          <c:idx val="1"/>
          <c:order val="1"/>
          <c:tx>
            <c:v>Software Development and Test</c:v>
          </c:tx>
          <c:invertIfNegative val="0"/>
          <c:cat>
            <c:strRef>
              <c:f>Todd!$A$56:$A$63</c:f>
              <c:strCache>
                <c:ptCount val="8"/>
                <c:pt idx="0">
                  <c:v>0.5u</c:v>
                </c:pt>
                <c:pt idx="1">
                  <c:v>0.35u</c:v>
                </c:pt>
                <c:pt idx="2">
                  <c:v>0.25u</c:v>
                </c:pt>
                <c:pt idx="3">
                  <c:v>0.18u</c:v>
                </c:pt>
                <c:pt idx="4">
                  <c:v>0.13u</c:v>
                </c:pt>
                <c:pt idx="5">
                  <c:v>90nm</c:v>
                </c:pt>
                <c:pt idx="6">
                  <c:v>65nm</c:v>
                </c:pt>
                <c:pt idx="7">
                  <c:v>45nm</c:v>
                </c:pt>
              </c:strCache>
            </c:strRef>
          </c:cat>
          <c:val>
            <c:numRef>
              <c:f>Todd!$C$56:$C$63</c:f>
              <c:numCache>
                <c:formatCode>0.00</c:formatCode>
                <c:ptCount val="8"/>
                <c:pt idx="0">
                  <c:v>0.25</c:v>
                </c:pt>
                <c:pt idx="1">
                  <c:v>0.5</c:v>
                </c:pt>
                <c:pt idx="2">
                  <c:v>1.25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13</c:v>
                </c:pt>
                <c:pt idx="7">
                  <c:v>21</c:v>
                </c:pt>
              </c:numCache>
            </c:numRef>
          </c:val>
        </c:ser>
        <c:ser>
          <c:idx val="2"/>
          <c:order val="2"/>
          <c:tx>
            <c:v>Mask Production Costs</c:v>
          </c:tx>
          <c:invertIfNegative val="0"/>
          <c:cat>
            <c:strRef>
              <c:f>Todd!$A$56:$A$63</c:f>
              <c:strCache>
                <c:ptCount val="8"/>
                <c:pt idx="0">
                  <c:v>0.5u</c:v>
                </c:pt>
                <c:pt idx="1">
                  <c:v>0.35u</c:v>
                </c:pt>
                <c:pt idx="2">
                  <c:v>0.25u</c:v>
                </c:pt>
                <c:pt idx="3">
                  <c:v>0.18u</c:v>
                </c:pt>
                <c:pt idx="4">
                  <c:v>0.13u</c:v>
                </c:pt>
                <c:pt idx="5">
                  <c:v>90nm</c:v>
                </c:pt>
                <c:pt idx="6">
                  <c:v>65nm</c:v>
                </c:pt>
                <c:pt idx="7">
                  <c:v>45nm</c:v>
                </c:pt>
              </c:strCache>
            </c:strRef>
          </c:cat>
          <c:val>
            <c:numRef>
              <c:f>Todd!$D$56:$D$63</c:f>
              <c:numCache>
                <c:formatCode>0.00</c:formatCode>
                <c:ptCount val="8"/>
                <c:pt idx="0">
                  <c:v>0.25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1.5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826496"/>
        <c:axId val="138828416"/>
      </c:barChart>
      <c:catAx>
        <c:axId val="138826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Silicon Technology Node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en-US"/>
          </a:p>
        </c:txPr>
        <c:crossAx val="138828416"/>
        <c:crosses val="autoZero"/>
        <c:auto val="1"/>
        <c:lblAlgn val="ctr"/>
        <c:lblOffset val="100"/>
        <c:noMultiLvlLbl val="0"/>
      </c:catAx>
      <c:valAx>
        <c:axId val="138828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/>
                  <a:t>Cost to Market</a:t>
                </a:r>
                <a:r>
                  <a:rPr lang="en-US" sz="1600" baseline="0"/>
                  <a:t> ($ million)</a:t>
                </a:r>
                <a:endParaRPr lang="en-US" sz="160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882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458869862921888"/>
          <c:y val="5.4863849662946128E-2"/>
          <c:w val="0.41852122927943508"/>
          <c:h val="0.18386888888888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Todd!$D$3</c:f>
              <c:strCache>
                <c:ptCount val="1"/>
                <c:pt idx="0">
                  <c:v>10000</c:v>
                </c:pt>
              </c:strCache>
            </c:strRef>
          </c:tx>
          <c:invertIfNegative val="0"/>
          <c:cat>
            <c:numRef>
              <c:f>Todd!$A$3:$A$17</c:f>
              <c:numCache>
                <c:formatCode>General</c:formatCode>
                <c:ptCount val="1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</c:numCache>
            </c:numRef>
          </c:cat>
          <c:val>
            <c:numRef>
              <c:f>Todd!$D$3:$D$17</c:f>
              <c:numCache>
                <c:formatCode>0</c:formatCode>
                <c:ptCount val="15"/>
                <c:pt idx="0">
                  <c:v>10000</c:v>
                </c:pt>
                <c:pt idx="1">
                  <c:v>10900</c:v>
                </c:pt>
                <c:pt idx="2">
                  <c:v>10990</c:v>
                </c:pt>
                <c:pt idx="3">
                  <c:v>9900</c:v>
                </c:pt>
                <c:pt idx="4">
                  <c:v>9150</c:v>
                </c:pt>
                <c:pt idx="5">
                  <c:v>7970</c:v>
                </c:pt>
                <c:pt idx="6">
                  <c:v>5050</c:v>
                </c:pt>
                <c:pt idx="7">
                  <c:v>3950</c:v>
                </c:pt>
                <c:pt idx="8">
                  <c:v>3780.1499999999996</c:v>
                </c:pt>
                <c:pt idx="9">
                  <c:v>3712.1072999999997</c:v>
                </c:pt>
                <c:pt idx="10">
                  <c:v>3623.0167247999998</c:v>
                </c:pt>
                <c:pt idx="11">
                  <c:v>3409.2587380367995</c:v>
                </c:pt>
                <c:pt idx="12">
                  <c:v>3167.2013676361871</c:v>
                </c:pt>
                <c:pt idx="13">
                  <c:v>2866.3172377107494</c:v>
                </c:pt>
                <c:pt idx="14">
                  <c:v>2244.3263971275169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249920"/>
        <c:axId val="139256192"/>
      </c:barChart>
      <c:catAx>
        <c:axId val="139249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800"/>
                  <a:t>Year</a:t>
                </a:r>
                <a:endParaRPr lang="en-US" sz="11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5400000" vert="horz" anchor="b" anchorCtr="1"/>
          <a:lstStyle/>
          <a:p>
            <a:pPr>
              <a:defRPr sz="1400" b="1"/>
            </a:pPr>
            <a:endParaRPr lang="en-US"/>
          </a:p>
        </c:txPr>
        <c:crossAx val="139256192"/>
        <c:crosses val="autoZero"/>
        <c:auto val="1"/>
        <c:lblAlgn val="ctr"/>
        <c:lblOffset val="100"/>
        <c:noMultiLvlLbl val="0"/>
      </c:catAx>
      <c:valAx>
        <c:axId val="139256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ASIC Design Starts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92499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00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C-FAR – Center for Future Architecture Research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1B71-63B0-430D-B3E8-5A6B5081A228}" type="datetimeFigureOut">
              <a:rPr lang="en-US" smtClean="0"/>
              <a:t>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609C4-EB51-4131-9E9B-7745B8A22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8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429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C-FAR – Center for Future Architectures Research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0625E-1A8E-43CE-82C9-5448DB0BCC9A}" type="datetimeFigureOut">
              <a:rPr lang="en-US" smtClean="0"/>
              <a:t>2/2/2015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DD4E8-E3C4-4E99-9E5F-D815715FC6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slides?</a:t>
            </a:r>
          </a:p>
          <a:p>
            <a:r>
              <a:rPr lang="en-US" dirty="0" smtClean="0"/>
              <a:t>  - slide on 10 years ago? To</a:t>
            </a:r>
            <a:r>
              <a:rPr lang="en-US" baseline="0" dirty="0" smtClean="0"/>
              <a:t> gauge our changes?</a:t>
            </a:r>
          </a:p>
          <a:p>
            <a:r>
              <a:rPr lang="en-US" baseline="0" dirty="0" smtClean="0"/>
              <a:t>  - slide on “Advice for Pis”</a:t>
            </a:r>
          </a:p>
          <a:p>
            <a:r>
              <a:rPr lang="en-US" baseline="0" dirty="0" smtClean="0"/>
              <a:t>    - Work 10 years out, take the risk, the center will support you</a:t>
            </a:r>
          </a:p>
          <a:p>
            <a:r>
              <a:rPr lang="en-US" baseline="0" dirty="0" smtClean="0"/>
              <a:t>    - Put your best work in the center, the center will support you</a:t>
            </a:r>
          </a:p>
          <a:p>
            <a:r>
              <a:rPr lang="en-US" baseline="0" dirty="0" smtClean="0"/>
              <a:t>    - Collaborate, take the opportunity, it will provide benefits</a:t>
            </a:r>
          </a:p>
          <a:p>
            <a:r>
              <a:rPr lang="en-US" baseline="0" dirty="0" smtClean="0"/>
              <a:t>    - Work with (not for) your sponsors, stakeholders can provide excellent insight and support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DD4E8-E3C4-4E99-9E5F-D815715FC62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4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770473" eaLnBrk="0" hangingPunct="0">
              <a:spcBef>
                <a:spcPct val="0"/>
              </a:spcBef>
            </a:pPr>
            <a:endParaRPr lang="nl-NL" sz="20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770473" eaLnBrk="0" hangingPunct="0">
              <a:spcBef>
                <a:spcPct val="0"/>
              </a:spcBef>
            </a:pPr>
            <a:r>
              <a:rPr lang="nl-NL" sz="2000" dirty="0">
                <a:latin typeface="Times New Roman" pitchFamily="18" charset="0"/>
              </a:rPr>
              <a:t>If you are reading this note, you are probably awesome.  Use the word sliding window here.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gradFill flip="none" rotWithShape="1">
            <a:gsLst>
              <a:gs pos="35000">
                <a:srgbClr val="EBB85B"/>
              </a:gs>
              <a:gs pos="0">
                <a:srgbClr val="EBB85B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57200"/>
            <a:ext cx="7315200" cy="2613025"/>
          </a:xfrm>
        </p:spPr>
        <p:txBody>
          <a:bodyPr anchor="b">
            <a:noAutofit/>
          </a:bodyPr>
          <a:lstStyle>
            <a:lvl1pPr algn="r">
              <a:defRPr sz="4400" cap="none" baseline="0">
                <a:latin typeface="Aharoni" pitchFamily="2" charset="-79"/>
                <a:cs typeface="Aharoni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81400"/>
            <a:ext cx="6400800" cy="2057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600" b="1" dirty="0" smtClean="0"/>
              <a:t>Presenter’s name</a:t>
            </a:r>
          </a:p>
          <a:p>
            <a:pPr>
              <a:lnSpc>
                <a:spcPct val="85000"/>
              </a:lnSpc>
            </a:pPr>
            <a:r>
              <a:rPr lang="en-US" sz="2200" i="1" dirty="0" smtClean="0"/>
              <a:t>email@univ.edu</a:t>
            </a:r>
          </a:p>
          <a:p>
            <a:pPr>
              <a:lnSpc>
                <a:spcPct val="85000"/>
              </a:lnSpc>
            </a:pPr>
            <a:endParaRPr lang="en-US" sz="1000" dirty="0" smtClean="0"/>
          </a:p>
          <a:p>
            <a:pPr>
              <a:lnSpc>
                <a:spcPct val="85000"/>
              </a:lnSpc>
            </a:pPr>
            <a:r>
              <a:rPr lang="en-US" sz="2200" dirty="0" smtClean="0"/>
              <a:t>Affiliation</a:t>
            </a:r>
            <a:endParaRPr lang="en-US" sz="22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611183"/>
            <a:ext cx="4114800" cy="231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3352800"/>
            <a:ext cx="9144000" cy="76200"/>
          </a:xfrm>
          <a:prstGeom prst="rect">
            <a:avLst/>
          </a:prstGeom>
          <a:gradFill>
            <a:gsLst>
              <a:gs pos="0">
                <a:srgbClr val="C28518"/>
              </a:gs>
              <a:gs pos="33000">
                <a:srgbClr val="EBB85B"/>
              </a:gs>
              <a:gs pos="3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304800"/>
            <a:ext cx="9144000" cy="76200"/>
          </a:xfrm>
          <a:prstGeom prst="rect">
            <a:avLst/>
          </a:prstGeom>
          <a:gradFill>
            <a:gsLst>
              <a:gs pos="0">
                <a:srgbClr val="C28518"/>
              </a:gs>
              <a:gs pos="33000">
                <a:srgbClr val="EBB85B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486400"/>
            <a:ext cx="358810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611183"/>
            <a:ext cx="4114800" cy="231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V="1">
            <a:off x="0" y="1143000"/>
            <a:ext cx="9144000" cy="76200"/>
          </a:xfrm>
          <a:prstGeom prst="rect">
            <a:avLst/>
          </a:prstGeom>
          <a:gradFill>
            <a:gsLst>
              <a:gs pos="0">
                <a:srgbClr val="C28518"/>
              </a:gs>
              <a:gs pos="33000">
                <a:srgbClr val="EBB85B"/>
              </a:gs>
              <a:gs pos="3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gradFill flip="none" rotWithShape="1">
            <a:gsLst>
              <a:gs pos="35000">
                <a:srgbClr val="EBB85B"/>
              </a:gs>
              <a:gs pos="0">
                <a:srgbClr val="EBB85B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611183"/>
            <a:ext cx="4114800" cy="231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53200"/>
            <a:ext cx="838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2060"/>
                </a:solidFill>
              </a:defRPr>
            </a:lvl1pPr>
          </a:lstStyle>
          <a:p>
            <a:pPr algn="r"/>
            <a:fld id="{0CFEC368-1D7A-4F81-ABF6-AE0E36BAF64C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539"/>
            <a:ext cx="2381992" cy="6576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Arial Black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87375"/>
            <a:ext cx="7620000" cy="2232025"/>
          </a:xfrm>
        </p:spPr>
        <p:txBody>
          <a:bodyPr/>
          <a:lstStyle/>
          <a:p>
            <a:pPr algn="r"/>
            <a:r>
              <a:rPr lang="en-U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Bridging the Moore’s Law</a:t>
            </a:r>
            <a:br>
              <a:rPr lang="en-U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Performance Gap</a:t>
            </a:r>
            <a:br>
              <a:rPr lang="en-U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with Innovation Scaling</a:t>
            </a:r>
            <a:endParaRPr lang="en-US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8001000" cy="22098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endParaRPr lang="en-US" sz="2800" b="1" dirty="0" smtClean="0"/>
          </a:p>
          <a:p>
            <a:pPr>
              <a:lnSpc>
                <a:spcPct val="85000"/>
              </a:lnSpc>
            </a:pPr>
            <a:r>
              <a:rPr lang="en-US" sz="2800" b="1" dirty="0" smtClean="0"/>
              <a:t>Todd Austin</a:t>
            </a:r>
            <a:br>
              <a:rPr lang="en-US" sz="2800" b="1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2800" dirty="0" smtClean="0"/>
              <a:t>University of Michigan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486400"/>
            <a:ext cx="358810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8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Dark Silicon Dilemma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http://img.hexus.net/v2/channel/news/Intel45n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418" y="260683"/>
            <a:ext cx="1461769" cy="149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1" descr="D:\Dropbox\Screenshots\Screenshot 2015-02-01 19.43.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2" t="12503" r="19465" b="10352"/>
          <a:stretch/>
        </p:blipFill>
        <p:spPr bwMode="auto">
          <a:xfrm>
            <a:off x="630453" y="1295400"/>
            <a:ext cx="6379945" cy="4921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1000" y="6224271"/>
            <a:ext cx="2883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Michael Taylor @ UCSD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04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Dark Silicon Dilemma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http://img.hexus.net/v2/channel/news/Intel45n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418" y="260683"/>
            <a:ext cx="1461769" cy="149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1000" y="6224271"/>
            <a:ext cx="2883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Michael Taylor @ UCSD</a:t>
            </a:r>
            <a:endParaRPr lang="en-US" sz="1400" dirty="0"/>
          </a:p>
        </p:txBody>
      </p:sp>
      <p:pic>
        <p:nvPicPr>
          <p:cNvPr id="21506" name="Picture 2" descr="D:\Dropbox\Screenshots\Screenshot 2015-02-01 19.45.2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1" t="11559" r="19507" b="11867"/>
          <a:stretch/>
        </p:blipFill>
        <p:spPr bwMode="auto">
          <a:xfrm>
            <a:off x="609600" y="1295399"/>
            <a:ext cx="6415357" cy="4928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Dark Silicon Dilemma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http://img.hexus.net/v2/channel/news/Intel45n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418" y="260683"/>
            <a:ext cx="1461769" cy="149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1000" y="6224271"/>
            <a:ext cx="2883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Michael Taylor @ UCSD</a:t>
            </a:r>
            <a:endParaRPr lang="en-US" sz="1400" dirty="0"/>
          </a:p>
        </p:txBody>
      </p:sp>
      <p:pic>
        <p:nvPicPr>
          <p:cNvPr id="22530" name="Picture 2" descr="D:\Dropbox\Screenshots\Screenshot 2015-02-01 19.53.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15288" r="19409" b="8726"/>
          <a:stretch/>
        </p:blipFill>
        <p:spPr bwMode="auto">
          <a:xfrm>
            <a:off x="762000" y="1295400"/>
            <a:ext cx="6248400" cy="4740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Silicon Technology?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Are transistors failing us, </a:t>
            </a:r>
            <a:r>
              <a:rPr lang="en-US" dirty="0" smtClean="0"/>
              <a:t>in the past scaling</a:t>
            </a:r>
            <a:br>
              <a:rPr lang="en-US" dirty="0" smtClean="0"/>
            </a:br>
            <a:r>
              <a:rPr lang="en-US" dirty="0" smtClean="0"/>
              <a:t>decreased </a:t>
            </a:r>
            <a:r>
              <a:rPr lang="en-US" dirty="0" smtClean="0"/>
              <a:t>latency, power, cost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Yes in part, silicon scaling has stalled for gate oxide layers</a:t>
            </a:r>
          </a:p>
          <a:p>
            <a:pPr lvl="1"/>
            <a:r>
              <a:rPr lang="en-US" dirty="0" smtClean="0"/>
              <a:t>Due to leakage concerns, gate oxide scaling has stopped</a:t>
            </a:r>
          </a:p>
          <a:p>
            <a:pPr lvl="1"/>
            <a:r>
              <a:rPr lang="en-US" dirty="0" smtClean="0"/>
              <a:t>This leaves threshold voltages high and prevents large decreases in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dd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Because scaling has become uneven with the transistor</a:t>
            </a:r>
          </a:p>
          <a:p>
            <a:pPr lvl="1"/>
            <a:r>
              <a:rPr lang="en-US" dirty="0" smtClean="0"/>
              <a:t>Dennard scaling has all but stopped</a:t>
            </a:r>
          </a:p>
          <a:p>
            <a:pPr lvl="1"/>
            <a:r>
              <a:rPr lang="en-US" dirty="0" smtClean="0"/>
              <a:t>But, silicon is still bringing more transistors every generation, and will continue for perhaps a decade or so</a:t>
            </a:r>
          </a:p>
          <a:p>
            <a:endParaRPr lang="en-US" dirty="0"/>
          </a:p>
          <a:p>
            <a:r>
              <a:rPr lang="en-US" dirty="0" smtClean="0"/>
              <a:t>Ultimately </a:t>
            </a:r>
            <a:r>
              <a:rPr lang="en-US" dirty="0" smtClean="0"/>
              <a:t>creates the dark silicon dilemma</a:t>
            </a:r>
          </a:p>
          <a:p>
            <a:pPr lvl="1"/>
            <a:r>
              <a:rPr lang="en-US" dirty="0" smtClean="0"/>
              <a:t>Which prevents all of the chip to be active at the same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http://img.hexus.net/v2/channel/news/Intel45n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1461769" cy="149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7924800" y="381000"/>
            <a:ext cx="1066800" cy="74550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Architects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decades, architects relied on technology</a:t>
            </a:r>
            <a:br>
              <a:rPr lang="en-US" dirty="0" smtClean="0"/>
            </a:br>
            <a:r>
              <a:rPr lang="en-US" dirty="0" smtClean="0"/>
              <a:t>scaling to provide for much of the generational</a:t>
            </a:r>
            <a:br>
              <a:rPr lang="en-US" dirty="0" smtClean="0"/>
            </a:br>
            <a:r>
              <a:rPr lang="en-US" dirty="0" smtClean="0"/>
              <a:t>design benefits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architects bridge the Moore’s law performance gap with innovative designs?</a:t>
            </a:r>
          </a:p>
          <a:p>
            <a:pPr lvl="1"/>
            <a:r>
              <a:rPr lang="en-US" dirty="0" smtClean="0"/>
              <a:t>Perhaps, </a:t>
            </a:r>
            <a:r>
              <a:rPr lang="en-US" b="1" i="1" dirty="0" smtClean="0"/>
              <a:t>what provides the 10x+ needed to bridge the </a:t>
            </a:r>
            <a:r>
              <a:rPr lang="en-US" b="1" i="1" dirty="0" smtClean="0"/>
              <a:t>gap?</a:t>
            </a:r>
            <a:endParaRPr lang="en-US" b="1" i="1" dirty="0" smtClean="0"/>
          </a:p>
          <a:p>
            <a:pPr lvl="1"/>
            <a:r>
              <a:rPr lang="en-US" dirty="0" smtClean="0"/>
              <a:t>Initially, </a:t>
            </a:r>
            <a:r>
              <a:rPr lang="en-US" dirty="0" smtClean="0"/>
              <a:t>many-core </a:t>
            </a:r>
            <a:r>
              <a:rPr lang="en-US" dirty="0" smtClean="0"/>
              <a:t>was thought to provide a scalable solution</a:t>
            </a:r>
          </a:p>
          <a:p>
            <a:pPr lvl="1"/>
            <a:r>
              <a:rPr lang="en-US" dirty="0" smtClean="0"/>
              <a:t>Many-core designs </a:t>
            </a:r>
            <a:r>
              <a:rPr lang="en-US" dirty="0" smtClean="0"/>
              <a:t>provide value, but it is not a universal panacea</a:t>
            </a:r>
          </a:p>
          <a:p>
            <a:endParaRPr lang="en-US" dirty="0"/>
          </a:p>
          <a:p>
            <a:r>
              <a:rPr lang="en-US" dirty="0" smtClean="0"/>
              <a:t>Architects have other tricks up their sleeves</a:t>
            </a:r>
          </a:p>
          <a:p>
            <a:pPr lvl="1"/>
            <a:r>
              <a:rPr lang="en-US" dirty="0" smtClean="0"/>
              <a:t>Application-specific architectures, in particular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 descr="http://s7.computerhistory.org/is/image/CHM/500004977-03-01?$re-medium$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6447"/>
            <a:ext cx="1349829" cy="169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Example: CryptoManiac Processor</a:t>
            </a:r>
            <a:endParaRPr lang="en-US" sz="3200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371600"/>
            <a:ext cx="4876800" cy="4698291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i="1" dirty="0" smtClean="0"/>
              <a:t>Circuit-level</a:t>
            </a:r>
            <a:r>
              <a:rPr lang="en-US" sz="2400" dirty="0" smtClean="0"/>
              <a:t> functional unit design tucks pre- and post-</a:t>
            </a:r>
            <a:r>
              <a:rPr lang="en-US" sz="2400" dirty="0"/>
              <a:t>B</a:t>
            </a:r>
            <a:r>
              <a:rPr lang="en-US" sz="2400" dirty="0" smtClean="0"/>
              <a:t>oolean ops into clock cycle</a:t>
            </a:r>
            <a:br>
              <a:rPr lang="en-US" sz="2400" dirty="0" smtClean="0"/>
            </a:br>
            <a:endParaRPr lang="en-US" sz="1800" dirty="0" smtClean="0"/>
          </a:p>
          <a:p>
            <a:pPr marL="342900" indent="-342900"/>
            <a:r>
              <a:rPr lang="en-US" sz="2400" i="1" dirty="0" smtClean="0"/>
              <a:t>Architecture-level</a:t>
            </a:r>
            <a:r>
              <a:rPr lang="en-US" sz="2400" dirty="0" smtClean="0"/>
              <a:t> ISA extension exposes pre/post-ops</a:t>
            </a:r>
            <a:br>
              <a:rPr lang="en-US" sz="2400" dirty="0" smtClean="0"/>
            </a:br>
            <a:endParaRPr lang="en-US" sz="1600" dirty="0"/>
          </a:p>
          <a:p>
            <a:pPr marL="342900" indent="-342900"/>
            <a:r>
              <a:rPr lang="en-US" sz="2400" i="1" dirty="0" smtClean="0"/>
              <a:t>Application-level</a:t>
            </a:r>
            <a:r>
              <a:rPr lang="en-US" sz="2400" dirty="0" smtClean="0"/>
              <a:t> programming re-expresses algorithms to leverage optimization</a:t>
            </a:r>
            <a:br>
              <a:rPr lang="en-US" sz="2400" dirty="0" smtClean="0"/>
            </a:br>
            <a:endParaRPr lang="en-US" sz="1400" dirty="0" smtClean="0"/>
          </a:p>
          <a:p>
            <a:pPr marL="342900" indent="-342900"/>
            <a:r>
              <a:rPr lang="en-US" sz="2400" dirty="0" smtClean="0">
                <a:solidFill>
                  <a:srgbClr val="009900"/>
                </a:solidFill>
              </a:rPr>
              <a:t>20% performance benefit (could be recast as energy benefit)</a:t>
            </a:r>
            <a:endParaRPr lang="en-US" sz="2400" dirty="0">
              <a:solidFill>
                <a:srgbClr val="009900"/>
              </a:solidFill>
            </a:endParaRPr>
          </a:p>
        </p:txBody>
      </p:sp>
      <p:grpSp>
        <p:nvGrpSpPr>
          <p:cNvPr id="241" name="Group 240"/>
          <p:cNvGrpSpPr/>
          <p:nvPr/>
        </p:nvGrpSpPr>
        <p:grpSpPr>
          <a:xfrm>
            <a:off x="4425927" y="1371600"/>
            <a:ext cx="4870473" cy="2514600"/>
            <a:chOff x="914400" y="1889125"/>
            <a:chExt cx="6916738" cy="3429001"/>
          </a:xfrm>
        </p:grpSpPr>
        <p:sp>
          <p:nvSpPr>
            <p:cNvPr id="242" name="Rectangle 11"/>
            <p:cNvSpPr>
              <a:spLocks noChangeArrowheads="1"/>
            </p:cNvSpPr>
            <p:nvPr/>
          </p:nvSpPr>
          <p:spPr bwMode="auto">
            <a:xfrm>
              <a:off x="4371975" y="1889125"/>
              <a:ext cx="798513" cy="685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en-US" sz="900">
                  <a:latin typeface="Arial" charset="0"/>
                  <a:cs typeface="Times" charset="0"/>
                </a:rPr>
                <a:t>CM</a:t>
              </a:r>
            </a:p>
            <a:p>
              <a:pPr algn="ctr"/>
              <a:r>
                <a:rPr lang="en-US" altLang="en-US" sz="900">
                  <a:latin typeface="Arial" charset="0"/>
                  <a:cs typeface="Times" charset="0"/>
                </a:rPr>
                <a:t>Proc</a:t>
              </a:r>
            </a:p>
          </p:txBody>
        </p:sp>
        <p:sp>
          <p:nvSpPr>
            <p:cNvPr id="243" name="Rectangle 12"/>
            <p:cNvSpPr>
              <a:spLocks noChangeArrowheads="1"/>
            </p:cNvSpPr>
            <p:nvPr/>
          </p:nvSpPr>
          <p:spPr bwMode="auto">
            <a:xfrm>
              <a:off x="4371975" y="2713038"/>
              <a:ext cx="798513" cy="685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en-US" sz="900">
                  <a:latin typeface="Arial" charset="0"/>
                  <a:cs typeface="Times" charset="0"/>
                </a:rPr>
                <a:t>CM</a:t>
              </a:r>
            </a:p>
            <a:p>
              <a:pPr algn="ctr"/>
              <a:r>
                <a:rPr lang="en-US" altLang="en-US" sz="900">
                  <a:latin typeface="Arial" charset="0"/>
                  <a:cs typeface="Times" charset="0"/>
                </a:rPr>
                <a:t>Proc</a:t>
              </a:r>
            </a:p>
          </p:txBody>
        </p:sp>
        <p:sp>
          <p:nvSpPr>
            <p:cNvPr id="244" name="Rectangle 13"/>
            <p:cNvSpPr>
              <a:spLocks noChangeArrowheads="1"/>
            </p:cNvSpPr>
            <p:nvPr/>
          </p:nvSpPr>
          <p:spPr bwMode="auto">
            <a:xfrm>
              <a:off x="4371975" y="4357688"/>
              <a:ext cx="798513" cy="685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en-US" sz="900">
                  <a:latin typeface="Arial" charset="0"/>
                  <a:cs typeface="Times" charset="0"/>
                </a:rPr>
                <a:t>CM</a:t>
              </a:r>
            </a:p>
            <a:p>
              <a:pPr algn="ctr"/>
              <a:r>
                <a:rPr lang="en-US" altLang="en-US" sz="900">
                  <a:latin typeface="Arial" charset="0"/>
                  <a:cs typeface="Times" charset="0"/>
                </a:rPr>
                <a:t>Proc</a:t>
              </a:r>
            </a:p>
          </p:txBody>
        </p:sp>
        <p:sp>
          <p:nvSpPr>
            <p:cNvPr id="245" name="Rectangle 14"/>
            <p:cNvSpPr>
              <a:spLocks noChangeArrowheads="1"/>
            </p:cNvSpPr>
            <p:nvPr/>
          </p:nvSpPr>
          <p:spPr bwMode="auto">
            <a:xfrm>
              <a:off x="1844675" y="4770438"/>
              <a:ext cx="1597025" cy="5476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en-US" sz="900" dirty="0">
                  <a:solidFill>
                    <a:schemeClr val="bg1"/>
                  </a:solidFill>
                  <a:latin typeface="Arial" charset="0"/>
                  <a:cs typeface="Times" charset="0"/>
                </a:rPr>
                <a:t>Keystore</a:t>
              </a:r>
            </a:p>
          </p:txBody>
        </p:sp>
        <p:sp>
          <p:nvSpPr>
            <p:cNvPr id="246" name="Rectangle 15"/>
            <p:cNvSpPr>
              <a:spLocks noChangeArrowheads="1"/>
            </p:cNvSpPr>
            <p:nvPr/>
          </p:nvSpPr>
          <p:spPr bwMode="auto">
            <a:xfrm>
              <a:off x="1978025" y="3124200"/>
              <a:ext cx="1065213" cy="6858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" name="Rectangle 16"/>
            <p:cNvSpPr>
              <a:spLocks noChangeArrowheads="1"/>
            </p:cNvSpPr>
            <p:nvPr/>
          </p:nvSpPr>
          <p:spPr bwMode="auto">
            <a:xfrm>
              <a:off x="3441700" y="2986088"/>
              <a:ext cx="398463" cy="9604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rIns="0" bIns="0"/>
            <a:lstStyle/>
            <a:p>
              <a:pPr algn="ctr"/>
              <a:r>
                <a:rPr lang="en-US" altLang="en-US" sz="900">
                  <a:latin typeface="Arial" charset="0"/>
                  <a:cs typeface="Times" charset="0"/>
                </a:rPr>
                <a:t>Req Scheduler</a:t>
              </a:r>
            </a:p>
          </p:txBody>
        </p:sp>
        <p:sp>
          <p:nvSpPr>
            <p:cNvPr id="248" name="Rectangle 17"/>
            <p:cNvSpPr>
              <a:spLocks noChangeArrowheads="1"/>
            </p:cNvSpPr>
            <p:nvPr/>
          </p:nvSpPr>
          <p:spPr bwMode="auto">
            <a:xfrm>
              <a:off x="5702300" y="3124200"/>
              <a:ext cx="1063625" cy="6858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9" name="Line 18"/>
            <p:cNvSpPr>
              <a:spLocks noChangeShapeType="1"/>
            </p:cNvSpPr>
            <p:nvPr/>
          </p:nvSpPr>
          <p:spPr bwMode="auto">
            <a:xfrm>
              <a:off x="2111375" y="3124200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0" name="Line 19"/>
            <p:cNvSpPr>
              <a:spLocks noChangeShapeType="1"/>
            </p:cNvSpPr>
            <p:nvPr/>
          </p:nvSpPr>
          <p:spPr bwMode="auto">
            <a:xfrm>
              <a:off x="2244725" y="3124200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1" name="Line 20"/>
            <p:cNvSpPr>
              <a:spLocks noChangeShapeType="1"/>
            </p:cNvSpPr>
            <p:nvPr/>
          </p:nvSpPr>
          <p:spPr bwMode="auto">
            <a:xfrm>
              <a:off x="2378075" y="3124200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2" name="Line 21"/>
            <p:cNvSpPr>
              <a:spLocks noChangeShapeType="1"/>
            </p:cNvSpPr>
            <p:nvPr/>
          </p:nvSpPr>
          <p:spPr bwMode="auto">
            <a:xfrm>
              <a:off x="2509838" y="3124200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3" name="Line 22"/>
            <p:cNvSpPr>
              <a:spLocks noChangeShapeType="1"/>
            </p:cNvSpPr>
            <p:nvPr/>
          </p:nvSpPr>
          <p:spPr bwMode="auto">
            <a:xfrm>
              <a:off x="2643188" y="3124200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4" name="Line 23"/>
            <p:cNvSpPr>
              <a:spLocks noChangeShapeType="1"/>
            </p:cNvSpPr>
            <p:nvPr/>
          </p:nvSpPr>
          <p:spPr bwMode="auto">
            <a:xfrm>
              <a:off x="2776538" y="3124200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5" name="Line 24"/>
            <p:cNvSpPr>
              <a:spLocks noChangeShapeType="1"/>
            </p:cNvSpPr>
            <p:nvPr/>
          </p:nvSpPr>
          <p:spPr bwMode="auto">
            <a:xfrm>
              <a:off x="2909888" y="3124200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6" name="Line 25"/>
            <p:cNvSpPr>
              <a:spLocks noChangeShapeType="1"/>
            </p:cNvSpPr>
            <p:nvPr/>
          </p:nvSpPr>
          <p:spPr bwMode="auto">
            <a:xfrm>
              <a:off x="5835650" y="3124200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7" name="Line 26"/>
            <p:cNvSpPr>
              <a:spLocks noChangeShapeType="1"/>
            </p:cNvSpPr>
            <p:nvPr/>
          </p:nvSpPr>
          <p:spPr bwMode="auto">
            <a:xfrm>
              <a:off x="5969000" y="3124200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8" name="Line 27"/>
            <p:cNvSpPr>
              <a:spLocks noChangeShapeType="1"/>
            </p:cNvSpPr>
            <p:nvPr/>
          </p:nvSpPr>
          <p:spPr bwMode="auto">
            <a:xfrm>
              <a:off x="6100763" y="3124200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9" name="Line 28"/>
            <p:cNvSpPr>
              <a:spLocks noChangeShapeType="1"/>
            </p:cNvSpPr>
            <p:nvPr/>
          </p:nvSpPr>
          <p:spPr bwMode="auto">
            <a:xfrm>
              <a:off x="6234113" y="3124200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0" name="Line 29"/>
            <p:cNvSpPr>
              <a:spLocks noChangeShapeType="1"/>
            </p:cNvSpPr>
            <p:nvPr/>
          </p:nvSpPr>
          <p:spPr bwMode="auto">
            <a:xfrm>
              <a:off x="6367463" y="3124200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1" name="Line 30"/>
            <p:cNvSpPr>
              <a:spLocks noChangeShapeType="1"/>
            </p:cNvSpPr>
            <p:nvPr/>
          </p:nvSpPr>
          <p:spPr bwMode="auto">
            <a:xfrm>
              <a:off x="6500813" y="3124200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2" name="Line 31"/>
            <p:cNvSpPr>
              <a:spLocks noChangeShapeType="1"/>
            </p:cNvSpPr>
            <p:nvPr/>
          </p:nvSpPr>
          <p:spPr bwMode="auto">
            <a:xfrm>
              <a:off x="6634163" y="3124200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3" name="Text Box 32"/>
            <p:cNvSpPr txBox="1">
              <a:spLocks noChangeArrowheads="1"/>
            </p:cNvSpPr>
            <p:nvPr/>
          </p:nvSpPr>
          <p:spPr bwMode="auto">
            <a:xfrm>
              <a:off x="1978025" y="2849563"/>
              <a:ext cx="10652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en-US" sz="900">
                  <a:latin typeface="Arial" charset="0"/>
                  <a:cs typeface="Times" charset="0"/>
                </a:rPr>
                <a:t>In Q</a:t>
              </a:r>
            </a:p>
          </p:txBody>
        </p:sp>
        <p:sp>
          <p:nvSpPr>
            <p:cNvPr id="264" name="Text Box 33"/>
            <p:cNvSpPr txBox="1">
              <a:spLocks noChangeArrowheads="1"/>
            </p:cNvSpPr>
            <p:nvPr/>
          </p:nvSpPr>
          <p:spPr bwMode="auto">
            <a:xfrm>
              <a:off x="5702300" y="2849563"/>
              <a:ext cx="10636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en-US" sz="900">
                  <a:latin typeface="Arial" charset="0"/>
                  <a:cs typeface="Times" charset="0"/>
                </a:rPr>
                <a:t>Out Q</a:t>
              </a:r>
            </a:p>
          </p:txBody>
        </p:sp>
        <p:sp>
          <p:nvSpPr>
            <p:cNvPr id="265" name="Line 34"/>
            <p:cNvSpPr>
              <a:spLocks noChangeShapeType="1"/>
            </p:cNvSpPr>
            <p:nvPr/>
          </p:nvSpPr>
          <p:spPr bwMode="auto">
            <a:xfrm>
              <a:off x="1446213" y="3535363"/>
              <a:ext cx="3984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6" name="Text Box 35"/>
            <p:cNvSpPr txBox="1">
              <a:spLocks noChangeArrowheads="1"/>
            </p:cNvSpPr>
            <p:nvPr/>
          </p:nvSpPr>
          <p:spPr bwMode="auto">
            <a:xfrm>
              <a:off x="914400" y="3260725"/>
              <a:ext cx="10636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en-US" sz="900">
                  <a:latin typeface="Arial" charset="0"/>
                  <a:cs typeface="Times" charset="0"/>
                </a:rPr>
                <a:t>requests</a:t>
              </a:r>
            </a:p>
          </p:txBody>
        </p:sp>
        <p:sp>
          <p:nvSpPr>
            <p:cNvPr id="267" name="Line 36"/>
            <p:cNvSpPr>
              <a:spLocks noChangeShapeType="1"/>
            </p:cNvSpPr>
            <p:nvPr/>
          </p:nvSpPr>
          <p:spPr bwMode="auto">
            <a:xfrm>
              <a:off x="3043238" y="3535363"/>
              <a:ext cx="3984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8" name="Line 37"/>
            <p:cNvSpPr>
              <a:spLocks noChangeShapeType="1"/>
            </p:cNvSpPr>
            <p:nvPr/>
          </p:nvSpPr>
          <p:spPr bwMode="auto">
            <a:xfrm flipV="1">
              <a:off x="3840163" y="2163763"/>
              <a:ext cx="531813" cy="137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9" name="Line 38"/>
            <p:cNvSpPr>
              <a:spLocks noChangeShapeType="1"/>
            </p:cNvSpPr>
            <p:nvPr/>
          </p:nvSpPr>
          <p:spPr bwMode="auto">
            <a:xfrm flipV="1">
              <a:off x="3840163" y="2986088"/>
              <a:ext cx="531813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0" name="Line 39"/>
            <p:cNvSpPr>
              <a:spLocks noChangeShapeType="1"/>
            </p:cNvSpPr>
            <p:nvPr/>
          </p:nvSpPr>
          <p:spPr bwMode="auto">
            <a:xfrm>
              <a:off x="3840163" y="3535363"/>
              <a:ext cx="531813" cy="1235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1" name="Line 40"/>
            <p:cNvSpPr>
              <a:spLocks noChangeShapeType="1"/>
            </p:cNvSpPr>
            <p:nvPr/>
          </p:nvSpPr>
          <p:spPr bwMode="auto">
            <a:xfrm flipV="1">
              <a:off x="5170488" y="3535363"/>
              <a:ext cx="531813" cy="1235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" name="Line 41"/>
            <p:cNvSpPr>
              <a:spLocks noChangeShapeType="1"/>
            </p:cNvSpPr>
            <p:nvPr/>
          </p:nvSpPr>
          <p:spPr bwMode="auto">
            <a:xfrm flipH="1" flipV="1">
              <a:off x="5170488" y="2986088"/>
              <a:ext cx="531813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3" name="Line 42"/>
            <p:cNvSpPr>
              <a:spLocks noChangeShapeType="1"/>
            </p:cNvSpPr>
            <p:nvPr/>
          </p:nvSpPr>
          <p:spPr bwMode="auto">
            <a:xfrm flipH="1" flipV="1">
              <a:off x="5170488" y="2163763"/>
              <a:ext cx="531813" cy="137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4" name="Text Box 43"/>
            <p:cNvSpPr txBox="1">
              <a:spLocks noChangeArrowheads="1"/>
            </p:cNvSpPr>
            <p:nvPr/>
          </p:nvSpPr>
          <p:spPr bwMode="auto">
            <a:xfrm>
              <a:off x="4638675" y="3535363"/>
              <a:ext cx="26511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en-US" sz="900" b="1">
                  <a:latin typeface="Arial" charset="0"/>
                  <a:cs typeface="Times" charset="0"/>
                </a:rPr>
                <a:t>.</a:t>
              </a:r>
            </a:p>
            <a:p>
              <a:pPr algn="ctr"/>
              <a:r>
                <a:rPr lang="en-US" altLang="en-US" sz="900" b="1">
                  <a:latin typeface="Arial" charset="0"/>
                  <a:cs typeface="Times" charset="0"/>
                </a:rPr>
                <a:t>.</a:t>
              </a:r>
            </a:p>
            <a:p>
              <a:pPr algn="ctr"/>
              <a:r>
                <a:rPr lang="en-US" altLang="en-US" sz="900" b="1">
                  <a:latin typeface="Arial" charset="0"/>
                  <a:cs typeface="Times" charset="0"/>
                </a:rPr>
                <a:t>.</a:t>
              </a:r>
            </a:p>
          </p:txBody>
        </p:sp>
        <p:sp>
          <p:nvSpPr>
            <p:cNvPr id="275" name="Line 44"/>
            <p:cNvSpPr>
              <a:spLocks noChangeShapeType="1"/>
            </p:cNvSpPr>
            <p:nvPr/>
          </p:nvSpPr>
          <p:spPr bwMode="auto">
            <a:xfrm>
              <a:off x="6899275" y="3535363"/>
              <a:ext cx="4000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6" name="Text Box 45"/>
            <p:cNvSpPr txBox="1">
              <a:spLocks noChangeArrowheads="1"/>
            </p:cNvSpPr>
            <p:nvPr/>
          </p:nvSpPr>
          <p:spPr bwMode="auto">
            <a:xfrm>
              <a:off x="6765925" y="3260725"/>
              <a:ext cx="10652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en-US" sz="900">
                  <a:latin typeface="Arial" charset="0"/>
                  <a:cs typeface="Times" charset="0"/>
                </a:rPr>
                <a:t>results</a:t>
              </a:r>
            </a:p>
          </p:txBody>
        </p:sp>
        <p:sp>
          <p:nvSpPr>
            <p:cNvPr id="277" name="Line 46"/>
            <p:cNvSpPr>
              <a:spLocks noChangeShapeType="1"/>
            </p:cNvSpPr>
            <p:nvPr/>
          </p:nvSpPr>
          <p:spPr bwMode="auto">
            <a:xfrm>
              <a:off x="3441700" y="5043488"/>
              <a:ext cx="665163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8" name="Line 47"/>
            <p:cNvSpPr>
              <a:spLocks noChangeShapeType="1"/>
            </p:cNvSpPr>
            <p:nvPr/>
          </p:nvSpPr>
          <p:spPr bwMode="auto">
            <a:xfrm flipV="1">
              <a:off x="4106863" y="2027238"/>
              <a:ext cx="0" cy="30162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9" name="Line 48"/>
            <p:cNvSpPr>
              <a:spLocks noChangeShapeType="1"/>
            </p:cNvSpPr>
            <p:nvPr/>
          </p:nvSpPr>
          <p:spPr bwMode="auto">
            <a:xfrm>
              <a:off x="4106863" y="2027238"/>
              <a:ext cx="265113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80" name="Line 49"/>
            <p:cNvSpPr>
              <a:spLocks noChangeShapeType="1"/>
            </p:cNvSpPr>
            <p:nvPr/>
          </p:nvSpPr>
          <p:spPr bwMode="auto">
            <a:xfrm>
              <a:off x="4106863" y="2849563"/>
              <a:ext cx="265113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81" name="Line 50"/>
            <p:cNvSpPr>
              <a:spLocks noChangeShapeType="1"/>
            </p:cNvSpPr>
            <p:nvPr/>
          </p:nvSpPr>
          <p:spPr bwMode="auto">
            <a:xfrm>
              <a:off x="4106863" y="4495800"/>
              <a:ext cx="265113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282" name="Group 50"/>
          <p:cNvGrpSpPr>
            <a:grpSpLocks/>
          </p:cNvGrpSpPr>
          <p:nvPr/>
        </p:nvGrpSpPr>
        <p:grpSpPr bwMode="auto">
          <a:xfrm>
            <a:off x="4724401" y="3886200"/>
            <a:ext cx="4414254" cy="2438400"/>
            <a:chOff x="336" y="1008"/>
            <a:chExt cx="5088" cy="2736"/>
          </a:xfrm>
        </p:grpSpPr>
        <p:grpSp>
          <p:nvGrpSpPr>
            <p:cNvPr id="283" name="Group 38"/>
            <p:cNvGrpSpPr>
              <a:grpSpLocks/>
            </p:cNvGrpSpPr>
            <p:nvPr/>
          </p:nvGrpSpPr>
          <p:grpSpPr bwMode="auto">
            <a:xfrm>
              <a:off x="1056" y="1008"/>
              <a:ext cx="3648" cy="2736"/>
              <a:chOff x="1056" y="1008"/>
              <a:chExt cx="3648" cy="2736"/>
            </a:xfrm>
          </p:grpSpPr>
          <p:sp>
            <p:nvSpPr>
              <p:cNvPr id="290" name="AutoShape 4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576" cy="624"/>
              </a:xfrm>
              <a:prstGeom prst="bevel">
                <a:avLst>
                  <a:gd name="adj" fmla="val 12500"/>
                </a:avLst>
              </a:prstGeom>
              <a:solidFill>
                <a:srgbClr val="99CC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700"/>
                  <a:t>Pipelined</a:t>
                </a:r>
              </a:p>
              <a:p>
                <a:pPr algn="ctr"/>
                <a:r>
                  <a:rPr lang="en-US" altLang="en-US" sz="700"/>
                  <a:t>32-Bit</a:t>
                </a:r>
              </a:p>
              <a:p>
                <a:pPr algn="ctr"/>
                <a:r>
                  <a:rPr lang="en-US" altLang="en-US" sz="700"/>
                  <a:t>MUL</a:t>
                </a:r>
              </a:p>
            </p:txBody>
          </p:sp>
          <p:sp>
            <p:nvSpPr>
              <p:cNvPr id="291" name="Rectangle 5"/>
              <p:cNvSpPr>
                <a:spLocks noChangeArrowheads="1"/>
              </p:cNvSpPr>
              <p:nvPr/>
            </p:nvSpPr>
            <p:spPr bwMode="auto">
              <a:xfrm>
                <a:off x="2112" y="2352"/>
                <a:ext cx="576" cy="528"/>
              </a:xfrm>
              <a:prstGeom prst="rect">
                <a:avLst/>
              </a:prstGeom>
              <a:solidFill>
                <a:srgbClr val="99CC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700" dirty="0"/>
                  <a:t>1K Byte</a:t>
                </a:r>
              </a:p>
              <a:p>
                <a:pPr algn="ctr"/>
                <a:r>
                  <a:rPr lang="en-US" altLang="en-US" sz="700" dirty="0"/>
                  <a:t>SBOX</a:t>
                </a:r>
              </a:p>
              <a:p>
                <a:pPr algn="ctr"/>
                <a:r>
                  <a:rPr lang="en-US" altLang="en-US" sz="700" dirty="0"/>
                  <a:t>Cache</a:t>
                </a:r>
              </a:p>
            </p:txBody>
          </p:sp>
          <p:sp>
            <p:nvSpPr>
              <p:cNvPr id="292" name="AutoShape 6"/>
              <p:cNvSpPr>
                <a:spLocks noChangeArrowheads="1"/>
              </p:cNvSpPr>
              <p:nvPr/>
            </p:nvSpPr>
            <p:spPr bwMode="auto">
              <a:xfrm>
                <a:off x="3072" y="2352"/>
                <a:ext cx="624" cy="528"/>
              </a:xfrm>
              <a:prstGeom prst="plus">
                <a:avLst>
                  <a:gd name="adj" fmla="val 25000"/>
                </a:avLst>
              </a:prstGeom>
              <a:solidFill>
                <a:srgbClr val="99CC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700"/>
                  <a:t>32-Bit</a:t>
                </a:r>
              </a:p>
              <a:p>
                <a:pPr algn="ctr"/>
                <a:r>
                  <a:rPr lang="en-US" altLang="en-US" sz="700"/>
                  <a:t>Adder</a:t>
                </a:r>
              </a:p>
            </p:txBody>
          </p:sp>
          <p:sp>
            <p:nvSpPr>
              <p:cNvPr id="293" name="AutoShape 7"/>
              <p:cNvSpPr>
                <a:spLocks noChangeArrowheads="1"/>
              </p:cNvSpPr>
              <p:nvPr/>
            </p:nvSpPr>
            <p:spPr bwMode="auto">
              <a:xfrm>
                <a:off x="3984" y="2352"/>
                <a:ext cx="720" cy="528"/>
              </a:xfrm>
              <a:prstGeom prst="hexagon">
                <a:avLst>
                  <a:gd name="adj" fmla="val 34091"/>
                  <a:gd name="vf" fmla="val 115470"/>
                </a:avLst>
              </a:prstGeom>
              <a:solidFill>
                <a:srgbClr val="99CC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700"/>
                  <a:t>32-Bit</a:t>
                </a:r>
              </a:p>
              <a:p>
                <a:pPr algn="ctr"/>
                <a:r>
                  <a:rPr lang="en-US" altLang="en-US" sz="700"/>
                  <a:t>Rotator</a:t>
                </a:r>
              </a:p>
            </p:txBody>
          </p:sp>
          <p:grpSp>
            <p:nvGrpSpPr>
              <p:cNvPr id="294" name="Group 35"/>
              <p:cNvGrpSpPr>
                <a:grpSpLocks/>
              </p:cNvGrpSpPr>
              <p:nvPr/>
            </p:nvGrpSpPr>
            <p:grpSpPr bwMode="auto">
              <a:xfrm>
                <a:off x="2832" y="1632"/>
                <a:ext cx="1152" cy="480"/>
                <a:chOff x="2832" y="1632"/>
                <a:chExt cx="1152" cy="480"/>
              </a:xfrm>
            </p:grpSpPr>
            <p:sp>
              <p:nvSpPr>
                <p:cNvPr id="316" name="Oval 9"/>
                <p:cNvSpPr>
                  <a:spLocks noChangeArrowheads="1"/>
                </p:cNvSpPr>
                <p:nvPr/>
              </p:nvSpPr>
              <p:spPr bwMode="auto">
                <a:xfrm>
                  <a:off x="2880" y="1776"/>
                  <a:ext cx="480" cy="288"/>
                </a:xfrm>
                <a:prstGeom prst="ellipse">
                  <a:avLst/>
                </a:prstGeom>
                <a:solidFill>
                  <a:schemeClr val="accent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700" dirty="0">
                      <a:solidFill>
                        <a:schemeClr val="bg1"/>
                      </a:solidFill>
                    </a:rPr>
                    <a:t>XOR</a:t>
                  </a:r>
                </a:p>
              </p:txBody>
            </p:sp>
            <p:sp>
              <p:nvSpPr>
                <p:cNvPr id="317" name="AutoShape 10"/>
                <p:cNvSpPr>
                  <a:spLocks noChangeArrowheads="1"/>
                </p:cNvSpPr>
                <p:nvPr/>
              </p:nvSpPr>
              <p:spPr bwMode="auto">
                <a:xfrm>
                  <a:off x="3264" y="1776"/>
                  <a:ext cx="672" cy="288"/>
                </a:xfrm>
                <a:prstGeom prst="diamond">
                  <a:avLst/>
                </a:prstGeom>
                <a:solidFill>
                  <a:schemeClr val="accent2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700" dirty="0">
                      <a:solidFill>
                        <a:schemeClr val="bg1"/>
                      </a:solidFill>
                    </a:rPr>
                    <a:t>AND</a:t>
                  </a:r>
                </a:p>
              </p:txBody>
            </p:sp>
            <p:sp>
              <p:nvSpPr>
                <p:cNvPr id="318" name="AutoShape 11"/>
                <p:cNvSpPr>
                  <a:spLocks noChangeArrowheads="1"/>
                </p:cNvSpPr>
                <p:nvPr/>
              </p:nvSpPr>
              <p:spPr bwMode="auto">
                <a:xfrm>
                  <a:off x="2832" y="1632"/>
                  <a:ext cx="1152" cy="48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  <p:sp>
              <p:nvSpPr>
                <p:cNvPr id="31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072" y="1632"/>
                  <a:ext cx="806" cy="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700"/>
                    <a:t>Logical Unit</a:t>
                  </a:r>
                </a:p>
              </p:txBody>
            </p:sp>
          </p:grpSp>
          <p:grpSp>
            <p:nvGrpSpPr>
              <p:cNvPr id="295" name="Group 36"/>
              <p:cNvGrpSpPr>
                <a:grpSpLocks/>
              </p:cNvGrpSpPr>
              <p:nvPr/>
            </p:nvGrpSpPr>
            <p:grpSpPr bwMode="auto">
              <a:xfrm>
                <a:off x="2832" y="3072"/>
                <a:ext cx="1152" cy="480"/>
                <a:chOff x="2832" y="3072"/>
                <a:chExt cx="1152" cy="480"/>
              </a:xfrm>
            </p:grpSpPr>
            <p:sp>
              <p:nvSpPr>
                <p:cNvPr id="312" name="Oval 14"/>
                <p:cNvSpPr>
                  <a:spLocks noChangeArrowheads="1"/>
                </p:cNvSpPr>
                <p:nvPr/>
              </p:nvSpPr>
              <p:spPr bwMode="auto">
                <a:xfrm>
                  <a:off x="2880" y="3216"/>
                  <a:ext cx="480" cy="288"/>
                </a:xfrm>
                <a:prstGeom prst="ellipse">
                  <a:avLst/>
                </a:prstGeom>
                <a:solidFill>
                  <a:schemeClr val="accent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700" dirty="0">
                      <a:solidFill>
                        <a:schemeClr val="bg1"/>
                      </a:solidFill>
                    </a:rPr>
                    <a:t>XOR</a:t>
                  </a:r>
                </a:p>
              </p:txBody>
            </p:sp>
            <p:sp>
              <p:nvSpPr>
                <p:cNvPr id="313" name="AutoShape 15"/>
                <p:cNvSpPr>
                  <a:spLocks noChangeArrowheads="1"/>
                </p:cNvSpPr>
                <p:nvPr/>
              </p:nvSpPr>
              <p:spPr bwMode="auto">
                <a:xfrm>
                  <a:off x="3264" y="3216"/>
                  <a:ext cx="672" cy="288"/>
                </a:xfrm>
                <a:prstGeom prst="diamond">
                  <a:avLst/>
                </a:prstGeom>
                <a:solidFill>
                  <a:schemeClr val="accent2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700" dirty="0">
                      <a:solidFill>
                        <a:schemeClr val="bg1"/>
                      </a:solidFill>
                    </a:rPr>
                    <a:t>AND</a:t>
                  </a:r>
                </a:p>
              </p:txBody>
            </p:sp>
            <p:sp>
              <p:nvSpPr>
                <p:cNvPr id="314" name="AutoShape 16"/>
                <p:cNvSpPr>
                  <a:spLocks noChangeArrowheads="1"/>
                </p:cNvSpPr>
                <p:nvPr/>
              </p:nvSpPr>
              <p:spPr bwMode="auto">
                <a:xfrm>
                  <a:off x="2832" y="3072"/>
                  <a:ext cx="1152" cy="48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/>
                </a:p>
              </p:txBody>
            </p:sp>
            <p:sp>
              <p:nvSpPr>
                <p:cNvPr id="31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072" y="3072"/>
                  <a:ext cx="806" cy="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700"/>
                    <a:t>Logical Unit</a:t>
                  </a:r>
                </a:p>
              </p:txBody>
            </p:sp>
          </p:grpSp>
          <p:sp>
            <p:nvSpPr>
              <p:cNvPr id="296" name="AutoShape 18"/>
              <p:cNvSpPr>
                <a:spLocks noChangeArrowheads="1"/>
              </p:cNvSpPr>
              <p:nvPr/>
            </p:nvSpPr>
            <p:spPr bwMode="auto">
              <a:xfrm flipV="1">
                <a:off x="2688" y="1152"/>
                <a:ext cx="624" cy="24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97" name="Line 19"/>
              <p:cNvSpPr>
                <a:spLocks noChangeShapeType="1"/>
              </p:cNvSpPr>
              <p:nvPr/>
            </p:nvSpPr>
            <p:spPr bwMode="auto">
              <a:xfrm flipH="1" flipV="1">
                <a:off x="1152" y="2688"/>
                <a:ext cx="1680" cy="1056"/>
              </a:xfrm>
              <a:prstGeom prst="line">
                <a:avLst/>
              </a:prstGeom>
              <a:noFill/>
              <a:ln w="19050" cap="sq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98" name="Line 20"/>
              <p:cNvSpPr>
                <a:spLocks noChangeShapeType="1"/>
              </p:cNvSpPr>
              <p:nvPr/>
            </p:nvSpPr>
            <p:spPr bwMode="auto">
              <a:xfrm flipH="1" flipV="1">
                <a:off x="1296" y="2688"/>
                <a:ext cx="1680" cy="1056"/>
              </a:xfrm>
              <a:prstGeom prst="line">
                <a:avLst/>
              </a:prstGeom>
              <a:noFill/>
              <a:ln w="19050" cap="sq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99" name="Line 21"/>
              <p:cNvSpPr>
                <a:spLocks noChangeShapeType="1"/>
              </p:cNvSpPr>
              <p:nvPr/>
            </p:nvSpPr>
            <p:spPr bwMode="auto">
              <a:xfrm flipH="1" flipV="1">
                <a:off x="1440" y="2688"/>
                <a:ext cx="1680" cy="1056"/>
              </a:xfrm>
              <a:prstGeom prst="line">
                <a:avLst/>
              </a:prstGeom>
              <a:noFill/>
              <a:ln w="19050" cap="sq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00" name="Line 22"/>
              <p:cNvSpPr>
                <a:spLocks noChangeShapeType="1"/>
              </p:cNvSpPr>
              <p:nvPr/>
            </p:nvSpPr>
            <p:spPr bwMode="auto">
              <a:xfrm flipV="1">
                <a:off x="2832" y="3552"/>
                <a:ext cx="384" cy="192"/>
              </a:xfrm>
              <a:prstGeom prst="line">
                <a:avLst/>
              </a:prstGeom>
              <a:noFill/>
              <a:ln w="19050" cap="sq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01" name="Line 23"/>
              <p:cNvSpPr>
                <a:spLocks noChangeShapeType="1"/>
              </p:cNvSpPr>
              <p:nvPr/>
            </p:nvSpPr>
            <p:spPr bwMode="auto">
              <a:xfrm flipV="1">
                <a:off x="2976" y="3552"/>
                <a:ext cx="384" cy="192"/>
              </a:xfrm>
              <a:prstGeom prst="line">
                <a:avLst/>
              </a:prstGeom>
              <a:noFill/>
              <a:ln w="19050" cap="sq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02" name="Line 24"/>
              <p:cNvSpPr>
                <a:spLocks noChangeShapeType="1"/>
              </p:cNvSpPr>
              <p:nvPr/>
            </p:nvSpPr>
            <p:spPr bwMode="auto">
              <a:xfrm flipV="1">
                <a:off x="3120" y="3552"/>
                <a:ext cx="384" cy="192"/>
              </a:xfrm>
              <a:prstGeom prst="line">
                <a:avLst/>
              </a:prstGeom>
              <a:noFill/>
              <a:ln w="19050" cap="sq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03" name="Line 25"/>
              <p:cNvSpPr>
                <a:spLocks noChangeShapeType="1"/>
              </p:cNvSpPr>
              <p:nvPr/>
            </p:nvSpPr>
            <p:spPr bwMode="auto">
              <a:xfrm flipV="1">
                <a:off x="1344" y="1392"/>
                <a:ext cx="1584" cy="672"/>
              </a:xfrm>
              <a:prstGeom prst="line">
                <a:avLst/>
              </a:prstGeom>
              <a:noFill/>
              <a:ln w="19050" cap="sq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04" name="Line 26"/>
              <p:cNvSpPr>
                <a:spLocks noChangeShapeType="1"/>
              </p:cNvSpPr>
              <p:nvPr/>
            </p:nvSpPr>
            <p:spPr bwMode="auto">
              <a:xfrm flipH="1" flipV="1">
                <a:off x="3072" y="1392"/>
                <a:ext cx="336" cy="240"/>
              </a:xfrm>
              <a:prstGeom prst="line">
                <a:avLst/>
              </a:prstGeom>
              <a:noFill/>
              <a:ln w="19050" cap="sq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05" name="Line 27"/>
              <p:cNvSpPr>
                <a:spLocks noChangeShapeType="1"/>
              </p:cNvSpPr>
              <p:nvPr/>
            </p:nvSpPr>
            <p:spPr bwMode="auto">
              <a:xfrm flipV="1">
                <a:off x="2976" y="1008"/>
                <a:ext cx="0" cy="144"/>
              </a:xfrm>
              <a:prstGeom prst="line">
                <a:avLst/>
              </a:prstGeom>
              <a:noFill/>
              <a:ln w="19050" cap="sq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06" name="Line 28"/>
              <p:cNvSpPr>
                <a:spLocks noChangeShapeType="1"/>
              </p:cNvSpPr>
              <p:nvPr/>
            </p:nvSpPr>
            <p:spPr bwMode="auto">
              <a:xfrm flipV="1">
                <a:off x="2400" y="2112"/>
                <a:ext cx="960" cy="24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dash"/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07" name="Line 29"/>
              <p:cNvSpPr>
                <a:spLocks noChangeShapeType="1"/>
              </p:cNvSpPr>
              <p:nvPr/>
            </p:nvSpPr>
            <p:spPr bwMode="auto">
              <a:xfrm flipV="1">
                <a:off x="3360" y="211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dash"/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08" name="Line 30"/>
              <p:cNvSpPr>
                <a:spLocks noChangeShapeType="1"/>
              </p:cNvSpPr>
              <p:nvPr/>
            </p:nvSpPr>
            <p:spPr bwMode="auto">
              <a:xfrm flipH="1" flipV="1">
                <a:off x="3360" y="2112"/>
                <a:ext cx="960" cy="24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dash"/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09" name="Line 31"/>
              <p:cNvSpPr>
                <a:spLocks noChangeShapeType="1"/>
              </p:cNvSpPr>
              <p:nvPr/>
            </p:nvSpPr>
            <p:spPr bwMode="auto">
              <a:xfrm flipV="1">
                <a:off x="3360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dash"/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10" name="Line 32"/>
              <p:cNvSpPr>
                <a:spLocks noChangeShapeType="1"/>
              </p:cNvSpPr>
              <p:nvPr/>
            </p:nvSpPr>
            <p:spPr bwMode="auto">
              <a:xfrm flipH="1" flipV="1">
                <a:off x="2400" y="2880"/>
                <a:ext cx="960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dash"/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311" name="Line 33"/>
              <p:cNvSpPr>
                <a:spLocks noChangeShapeType="1"/>
              </p:cNvSpPr>
              <p:nvPr/>
            </p:nvSpPr>
            <p:spPr bwMode="auto">
              <a:xfrm flipV="1">
                <a:off x="3360" y="2880"/>
                <a:ext cx="960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dash"/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sp>
          <p:nvSpPr>
            <p:cNvPr id="284" name="Text Box 39"/>
            <p:cNvSpPr txBox="1">
              <a:spLocks noChangeArrowheads="1"/>
            </p:cNvSpPr>
            <p:nvPr/>
          </p:nvSpPr>
          <p:spPr bwMode="auto">
            <a:xfrm>
              <a:off x="4032" y="1728"/>
              <a:ext cx="62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900"/>
                <a:t>{tiny}</a:t>
              </a:r>
            </a:p>
          </p:txBody>
        </p:sp>
        <p:sp>
          <p:nvSpPr>
            <p:cNvPr id="285" name="Text Box 40"/>
            <p:cNvSpPr txBox="1">
              <a:spLocks noChangeArrowheads="1"/>
            </p:cNvSpPr>
            <p:nvPr/>
          </p:nvSpPr>
          <p:spPr bwMode="auto">
            <a:xfrm>
              <a:off x="4704" y="2448"/>
              <a:ext cx="72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900"/>
                <a:t>{short}</a:t>
              </a:r>
            </a:p>
          </p:txBody>
        </p:sp>
        <p:sp>
          <p:nvSpPr>
            <p:cNvPr id="286" name="Text Box 41"/>
            <p:cNvSpPr txBox="1">
              <a:spLocks noChangeArrowheads="1"/>
            </p:cNvSpPr>
            <p:nvPr/>
          </p:nvSpPr>
          <p:spPr bwMode="auto">
            <a:xfrm>
              <a:off x="4032" y="3168"/>
              <a:ext cx="62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900"/>
                <a:t>{tiny}</a:t>
              </a:r>
            </a:p>
          </p:txBody>
        </p:sp>
        <p:sp>
          <p:nvSpPr>
            <p:cNvPr id="287" name="Text Box 42"/>
            <p:cNvSpPr txBox="1">
              <a:spLocks noChangeArrowheads="1"/>
            </p:cNvSpPr>
            <p:nvPr/>
          </p:nvSpPr>
          <p:spPr bwMode="auto">
            <a:xfrm>
              <a:off x="336" y="2256"/>
              <a:ext cx="67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900"/>
                <a:t>{long}</a:t>
              </a:r>
            </a:p>
          </p:txBody>
        </p:sp>
        <p:sp>
          <p:nvSpPr>
            <p:cNvPr id="288" name="Line 48"/>
            <p:cNvSpPr>
              <a:spLocks noChangeShapeType="1"/>
            </p:cNvSpPr>
            <p:nvPr/>
          </p:nvSpPr>
          <p:spPr bwMode="auto">
            <a:xfrm flipV="1">
              <a:off x="3360" y="2592"/>
              <a:ext cx="52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89" name="Line 49"/>
            <p:cNvSpPr>
              <a:spLocks noChangeShapeType="1"/>
            </p:cNvSpPr>
            <p:nvPr/>
          </p:nvSpPr>
          <p:spPr bwMode="auto">
            <a:xfrm flipH="1" flipV="1">
              <a:off x="3360" y="2112"/>
              <a:ext cx="52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</p:grpSp>
      <p:sp>
        <p:nvSpPr>
          <p:cNvPr id="8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553200"/>
            <a:ext cx="838200" cy="30480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7665251" y="860235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[Austin]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19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999744" y="1891748"/>
            <a:ext cx="7148894" cy="3469958"/>
            <a:chOff x="1091184" y="548640"/>
            <a:chExt cx="7148894" cy="3469958"/>
          </a:xfrm>
        </p:grpSpPr>
        <p:grpSp>
          <p:nvGrpSpPr>
            <p:cNvPr id="74" name="Group 35"/>
            <p:cNvGrpSpPr/>
            <p:nvPr/>
          </p:nvGrpSpPr>
          <p:grpSpPr>
            <a:xfrm>
              <a:off x="1091184" y="830580"/>
              <a:ext cx="7148894" cy="3188018"/>
              <a:chOff x="816864" y="2491740"/>
              <a:chExt cx="7148894" cy="3188018"/>
            </a:xfrm>
          </p:grpSpPr>
          <p:pic>
            <p:nvPicPr>
              <p:cNvPr id="80" name="Picture 79" descr="Phon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16864" y="2587752"/>
                <a:ext cx="1901952" cy="1530096"/>
              </a:xfrm>
              <a:prstGeom prst="rect">
                <a:avLst/>
              </a:prstGeom>
            </p:spPr>
          </p:pic>
          <p:grpSp>
            <p:nvGrpSpPr>
              <p:cNvPr id="81" name="Group 32"/>
              <p:cNvGrpSpPr/>
              <p:nvPr/>
            </p:nvGrpSpPr>
            <p:grpSpPr>
              <a:xfrm>
                <a:off x="1102995" y="2491740"/>
                <a:ext cx="6862763" cy="3188018"/>
                <a:chOff x="1102995" y="2537460"/>
                <a:chExt cx="6862763" cy="3188018"/>
              </a:xfrm>
            </p:grpSpPr>
            <p:pic>
              <p:nvPicPr>
                <p:cNvPr id="82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02995" y="2697481"/>
                  <a:ext cx="1335405" cy="8048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3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343025" y="4128135"/>
                  <a:ext cx="819150" cy="5524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4" name="Picture 1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994083" y="4363403"/>
                  <a:ext cx="1971675" cy="1362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85" name="Straight Arrow Connector 84"/>
                <p:cNvCxnSpPr>
                  <a:endCxn id="86" idx="1"/>
                </p:cNvCxnSpPr>
                <p:nvPr/>
              </p:nvCxnSpPr>
              <p:spPr bwMode="auto">
                <a:xfrm>
                  <a:off x="5090160" y="5013960"/>
                  <a:ext cx="1569720" cy="1588"/>
                </a:xfrm>
                <a:prstGeom prst="straightConnector1">
                  <a:avLst/>
                </a:prstGeom>
                <a:noFill/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86" name="Rectangle 85"/>
                <p:cNvSpPr/>
                <p:nvPr/>
              </p:nvSpPr>
              <p:spPr bwMode="auto">
                <a:xfrm>
                  <a:off x="6659880" y="4632960"/>
                  <a:ext cx="502920" cy="762000"/>
                </a:xfrm>
                <a:prstGeom prst="rect">
                  <a:avLst/>
                </a:prstGeom>
                <a:noFill/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85000"/>
                    </a:lnSpc>
                    <a:spcBef>
                      <a:spcPct val="50000"/>
                    </a:spcBef>
                  </a:pPr>
                  <a:endParaRPr lang="en-US" sz="200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87" name="Shape 86"/>
                <p:cNvCxnSpPr>
                  <a:stCxn id="77" idx="3"/>
                  <a:endCxn id="84" idx="0"/>
                </p:cNvCxnSpPr>
                <p:nvPr/>
              </p:nvCxnSpPr>
              <p:spPr bwMode="auto">
                <a:xfrm>
                  <a:off x="5181600" y="2537460"/>
                  <a:ext cx="1798321" cy="1825943"/>
                </a:xfrm>
                <a:prstGeom prst="bentConnector2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</p:grpSp>
        <p:sp>
          <p:nvSpPr>
            <p:cNvPr id="75" name="Rectangle 74"/>
            <p:cNvSpPr/>
            <p:nvPr/>
          </p:nvSpPr>
          <p:spPr bwMode="auto">
            <a:xfrm>
              <a:off x="1524000" y="2941320"/>
              <a:ext cx="1005840" cy="7620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</a:rPr>
                <a:t>Feature Extraction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4053840" y="2819400"/>
              <a:ext cx="1295400" cy="9144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</a:rPr>
                <a:t>Object Geometric &amp; Semantic Reasoning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4084320" y="548640"/>
              <a:ext cx="1371600" cy="56388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</a:rPr>
                <a:t>Contextual Scene Reasoning</a:t>
              </a:r>
            </a:p>
          </p:txBody>
        </p:sp>
        <p:sp>
          <p:nvSpPr>
            <p:cNvPr id="78" name="Right Arrow 77"/>
            <p:cNvSpPr/>
            <p:nvPr/>
          </p:nvSpPr>
          <p:spPr bwMode="auto">
            <a:xfrm>
              <a:off x="2529840" y="2834640"/>
              <a:ext cx="1508760" cy="910965"/>
            </a:xfrm>
            <a:prstGeom prst="rightArrow">
              <a:avLst/>
            </a:prstGeom>
            <a:solidFill>
              <a:srgbClr val="AFC2DA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Arial Narrow" pitchFamily="34" charset="0"/>
                </a:rPr>
                <a:t>Local Features, Global Features</a:t>
              </a:r>
            </a:p>
          </p:txBody>
        </p:sp>
        <p:sp>
          <p:nvSpPr>
            <p:cNvPr id="79" name="Left-Right Arrow 78"/>
            <p:cNvSpPr/>
            <p:nvPr/>
          </p:nvSpPr>
          <p:spPr bwMode="auto">
            <a:xfrm rot="16200000">
              <a:off x="3848100" y="1394460"/>
              <a:ext cx="1706880" cy="1112520"/>
            </a:xfrm>
            <a:prstGeom prst="leftRightArrow">
              <a:avLst/>
            </a:prstGeom>
            <a:solidFill>
              <a:srgbClr val="AFC2DA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Arial Narrow" pitchFamily="34" charset="0"/>
                </a:rPr>
                <a:t>Spatial-Temporal Relationships</a:t>
              </a:r>
              <a:endParaRPr lang="en-US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23563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Example: EFFEX Feature Extraction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48840" y="1541228"/>
            <a:ext cx="41378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Typical computer vision pipeline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999744" y="2269700"/>
            <a:ext cx="1901952" cy="1530096"/>
            <a:chOff x="999744" y="1901952"/>
            <a:chExt cx="1901952" cy="1530096"/>
          </a:xfrm>
        </p:grpSpPr>
        <p:pic>
          <p:nvPicPr>
            <p:cNvPr id="95" name="Picture 94" descr="Ph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9744" y="1901952"/>
              <a:ext cx="1901952" cy="1530096"/>
            </a:xfrm>
            <a:prstGeom prst="rect">
              <a:avLst/>
            </a:prstGeom>
          </p:spPr>
        </p:pic>
        <p:pic>
          <p:nvPicPr>
            <p:cNvPr id="9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5875" y="1965961"/>
              <a:ext cx="1335405" cy="804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5" name="Group 104"/>
          <p:cNvGrpSpPr/>
          <p:nvPr/>
        </p:nvGrpSpPr>
        <p:grpSpPr>
          <a:xfrm>
            <a:off x="5273040" y="2173688"/>
            <a:ext cx="2875598" cy="3188018"/>
            <a:chOff x="5273040" y="1805940"/>
            <a:chExt cx="2875598" cy="3188018"/>
          </a:xfrm>
        </p:grpSpPr>
        <p:pic>
          <p:nvPicPr>
            <p:cNvPr id="99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76963" y="3631883"/>
              <a:ext cx="1971675" cy="136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0" name="Straight Arrow Connector 99"/>
            <p:cNvCxnSpPr>
              <a:endCxn id="101" idx="1"/>
            </p:cNvCxnSpPr>
            <p:nvPr/>
          </p:nvCxnSpPr>
          <p:spPr bwMode="auto">
            <a:xfrm>
              <a:off x="5273040" y="4282440"/>
              <a:ext cx="1569720" cy="1588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1" name="Rectangle 100"/>
            <p:cNvSpPr/>
            <p:nvPr/>
          </p:nvSpPr>
          <p:spPr bwMode="auto">
            <a:xfrm>
              <a:off x="6842760" y="3901440"/>
              <a:ext cx="502920" cy="762000"/>
            </a:xfrm>
            <a:prstGeom prst="rect">
              <a:avLst/>
            </a:prstGeom>
            <a:noFill/>
            <a:ln w="571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  <a:spcBef>
                  <a:spcPct val="50000"/>
                </a:spcBef>
              </a:pPr>
              <a:endParaRPr lang="en-US" sz="2000" smtClean="0">
                <a:solidFill>
                  <a:srgbClr val="000000"/>
                </a:solidFill>
              </a:endParaRPr>
            </a:p>
          </p:txBody>
        </p:sp>
        <p:cxnSp>
          <p:nvCxnSpPr>
            <p:cNvPr id="102" name="Shape 101"/>
            <p:cNvCxnSpPr>
              <a:stCxn id="92" idx="3"/>
              <a:endCxn id="99" idx="0"/>
            </p:cNvCxnSpPr>
            <p:nvPr/>
          </p:nvCxnSpPr>
          <p:spPr bwMode="auto">
            <a:xfrm>
              <a:off x="5364480" y="1805940"/>
              <a:ext cx="1798321" cy="1825943"/>
            </a:xfrm>
            <a:prstGeom prst="bentConnector2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1" name="Rectangle 90"/>
          <p:cNvSpPr/>
          <p:nvPr/>
        </p:nvSpPr>
        <p:spPr bwMode="auto">
          <a:xfrm>
            <a:off x="3962400" y="4162508"/>
            <a:ext cx="129540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Object Geometric &amp; Semantic Reasoning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3992880" y="1891748"/>
            <a:ext cx="1371600" cy="563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Contextual Scene Reasoning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1432560" y="3764363"/>
            <a:ext cx="2514600" cy="1324350"/>
            <a:chOff x="1432560" y="3396615"/>
            <a:chExt cx="2514600" cy="1324350"/>
          </a:xfrm>
        </p:grpSpPr>
        <p:pic>
          <p:nvPicPr>
            <p:cNvPr id="9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5905" y="3396615"/>
              <a:ext cx="819150" cy="5524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90" name="Rectangle 89"/>
            <p:cNvSpPr/>
            <p:nvPr/>
          </p:nvSpPr>
          <p:spPr bwMode="auto">
            <a:xfrm>
              <a:off x="1432560" y="3916680"/>
              <a:ext cx="1005840" cy="7620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</a:rPr>
                <a:t>Feature Extraction</a:t>
              </a:r>
            </a:p>
          </p:txBody>
        </p:sp>
        <p:sp>
          <p:nvSpPr>
            <p:cNvPr id="93" name="Right Arrow 92"/>
            <p:cNvSpPr/>
            <p:nvPr/>
          </p:nvSpPr>
          <p:spPr bwMode="auto">
            <a:xfrm>
              <a:off x="2438400" y="3810000"/>
              <a:ext cx="1508760" cy="910965"/>
            </a:xfrm>
            <a:prstGeom prst="rightArrow">
              <a:avLst/>
            </a:prstGeom>
            <a:solidFill>
              <a:srgbClr val="AFC2DA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Arial Narrow" pitchFamily="34" charset="0"/>
                </a:rPr>
                <a:t>Local Features, Global Features</a:t>
              </a:r>
            </a:p>
          </p:txBody>
        </p:sp>
      </p:grpSp>
      <p:sp>
        <p:nvSpPr>
          <p:cNvPr id="94" name="Left-Right Arrow 93"/>
          <p:cNvSpPr/>
          <p:nvPr/>
        </p:nvSpPr>
        <p:spPr bwMode="auto">
          <a:xfrm rot="16200000">
            <a:off x="3756660" y="2737568"/>
            <a:ext cx="1706880" cy="1112520"/>
          </a:xfrm>
          <a:prstGeom prst="leftRightArrow">
            <a:avLst/>
          </a:prstGeom>
          <a:solidFill>
            <a:srgbClr val="AFC2DA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 Narrow" pitchFamily="34" charset="0"/>
              </a:rPr>
              <a:t>Spatial-Temporal Relationships</a:t>
            </a:r>
            <a:endParaRPr lang="en-US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7" name="Right Arrow 106"/>
          <p:cNvSpPr/>
          <p:nvPr/>
        </p:nvSpPr>
        <p:spPr bwMode="auto">
          <a:xfrm>
            <a:off x="7641600" y="4777406"/>
            <a:ext cx="1411357" cy="914401"/>
          </a:xfrm>
          <a:prstGeom prst="rightArrow">
            <a:avLst/>
          </a:prstGeom>
          <a:solidFill>
            <a:srgbClr val="AFC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</a:rPr>
              <a:t>Local Features, Global Features</a:t>
            </a:r>
          </a:p>
        </p:txBody>
      </p:sp>
      <p:sp>
        <p:nvSpPr>
          <p:cNvPr id="108" name="Right Arrow 107"/>
          <p:cNvSpPr/>
          <p:nvPr/>
        </p:nvSpPr>
        <p:spPr bwMode="auto">
          <a:xfrm>
            <a:off x="246888" y="4817165"/>
            <a:ext cx="822960" cy="752598"/>
          </a:xfrm>
          <a:prstGeom prst="rightArrow">
            <a:avLst/>
          </a:prstGeom>
          <a:solidFill>
            <a:srgbClr val="AFC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 Narrow" pitchFamily="34" charset="0"/>
              </a:rPr>
              <a:t>Image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1048644" y="4791322"/>
            <a:ext cx="987287" cy="873981"/>
          </a:xfrm>
          <a:prstGeom prst="rect">
            <a:avLst/>
          </a:prstGeom>
          <a:solidFill>
            <a:srgbClr val="66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 Narrow" pitchFamily="34" charset="0"/>
              </a:rPr>
              <a:t>Preprocess image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2393740" y="4791322"/>
            <a:ext cx="987287" cy="873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 Narrow" pitchFamily="34" charset="0"/>
              </a:rPr>
              <a:t>Scan image for potential feature locations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3917740" y="4791322"/>
            <a:ext cx="987287" cy="873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 Narrow" pitchFamily="34" charset="0"/>
              </a:rPr>
              <a:t>Filter feature locations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5229706" y="4791322"/>
            <a:ext cx="987287" cy="873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 Narrow" pitchFamily="34" charset="0"/>
              </a:rPr>
              <a:t>Generate signature of confirmed features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641062" y="4791322"/>
            <a:ext cx="987287" cy="873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 Narrow" pitchFamily="34" charset="0"/>
              </a:rPr>
              <a:t>Post process feature descriptors</a:t>
            </a:r>
          </a:p>
        </p:txBody>
      </p:sp>
      <p:cxnSp>
        <p:nvCxnSpPr>
          <p:cNvPr id="114" name="Straight Arrow Connector 113"/>
          <p:cNvCxnSpPr>
            <a:stCxn id="109" idx="3"/>
            <a:endCxn id="110" idx="1"/>
          </p:cNvCxnSpPr>
          <p:nvPr/>
        </p:nvCxnSpPr>
        <p:spPr bwMode="auto">
          <a:xfrm>
            <a:off x="2035931" y="5228313"/>
            <a:ext cx="357809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5" name="Straight Arrow Connector 114"/>
          <p:cNvCxnSpPr>
            <a:stCxn id="110" idx="3"/>
            <a:endCxn id="111" idx="1"/>
          </p:cNvCxnSpPr>
          <p:nvPr/>
        </p:nvCxnSpPr>
        <p:spPr bwMode="auto">
          <a:xfrm>
            <a:off x="3381027" y="5228313"/>
            <a:ext cx="536713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6" name="Straight Arrow Connector 115"/>
          <p:cNvCxnSpPr>
            <a:stCxn id="111" idx="3"/>
            <a:endCxn id="112" idx="1"/>
          </p:cNvCxnSpPr>
          <p:nvPr/>
        </p:nvCxnSpPr>
        <p:spPr bwMode="auto">
          <a:xfrm>
            <a:off x="4905027" y="5228313"/>
            <a:ext cx="324679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7" name="Straight Arrow Connector 116"/>
          <p:cNvCxnSpPr>
            <a:stCxn id="112" idx="3"/>
            <a:endCxn id="113" idx="1"/>
          </p:cNvCxnSpPr>
          <p:nvPr/>
        </p:nvCxnSpPr>
        <p:spPr bwMode="auto">
          <a:xfrm>
            <a:off x="6216993" y="5228313"/>
            <a:ext cx="424069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8" name="Rectangle 117"/>
          <p:cNvSpPr/>
          <p:nvPr/>
        </p:nvSpPr>
        <p:spPr bwMode="auto">
          <a:xfrm>
            <a:off x="882991" y="4697895"/>
            <a:ext cx="6818244" cy="109330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endParaRPr lang="en-US" sz="2000" smtClean="0">
              <a:solidFill>
                <a:srgbClr val="000000"/>
              </a:solidFill>
            </a:endParaRPr>
          </a:p>
        </p:txBody>
      </p:sp>
      <p:grpSp>
        <p:nvGrpSpPr>
          <p:cNvPr id="30" name="Group 22"/>
          <p:cNvGrpSpPr/>
          <p:nvPr/>
        </p:nvGrpSpPr>
        <p:grpSpPr>
          <a:xfrm>
            <a:off x="914400" y="3552908"/>
            <a:ext cx="6797040" cy="1143000"/>
            <a:chOff x="1203960" y="3459480"/>
            <a:chExt cx="6797040" cy="1143000"/>
          </a:xfrm>
        </p:grpSpPr>
        <p:cxnSp>
          <p:nvCxnSpPr>
            <p:cNvPr id="31" name="Straight Connector 30"/>
            <p:cNvCxnSpPr/>
            <p:nvPr/>
          </p:nvCxnSpPr>
          <p:spPr>
            <a:xfrm rot="10800000" flipV="1">
              <a:off x="1203960" y="3459480"/>
              <a:ext cx="1447800" cy="1143000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398520" y="3459480"/>
              <a:ext cx="4602480" cy="1127760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Rectangle 120"/>
          <p:cNvSpPr/>
          <p:nvPr/>
        </p:nvSpPr>
        <p:spPr bwMode="auto">
          <a:xfrm>
            <a:off x="2316480" y="2958548"/>
            <a:ext cx="807720" cy="5791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Feature Extraction</a:t>
            </a:r>
          </a:p>
        </p:txBody>
      </p:sp>
      <p:sp>
        <p:nvSpPr>
          <p:cNvPr id="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553200"/>
            <a:ext cx="838200" cy="30480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742761" y="860235"/>
            <a:ext cx="1781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[Clemons, Austin]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133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00348 -0.162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1" grpId="1" animBg="1"/>
      <p:bldP spid="92" grpId="1" animBg="1"/>
      <p:bldP spid="94" grpId="1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8" grpId="0" animBg="1"/>
      <p:bldP spid="1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68338" y="1760835"/>
            <a:ext cx="79787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4138" tIns="42862" rIns="84138" bIns="42862"/>
          <a:lstStyle/>
          <a:p>
            <a:pPr marL="357188" indent="-357188" defTabSz="846138" eaLnBrk="0" hangingPunct="0">
              <a:lnSpc>
                <a:spcPct val="87000"/>
              </a:lnSpc>
              <a:buClr>
                <a:srgbClr val="000000"/>
              </a:buClr>
              <a:buFont typeface="Wingdings" pitchFamily="2" charset="2"/>
              <a:buChar char="v"/>
            </a:pPr>
            <a:endParaRPr lang="nl-NL" sz="2200" b="1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77863" y="2703810"/>
            <a:ext cx="8229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4138" tIns="42862" rIns="84138" bIns="42862"/>
          <a:lstStyle/>
          <a:p>
            <a:pPr marL="357188" indent="-357188" defTabSz="846138" eaLnBrk="0" hangingPunct="0">
              <a:buClr>
                <a:srgbClr val="000000"/>
              </a:buClr>
              <a:buFont typeface="Wingdings" pitchFamily="2" charset="2"/>
              <a:buChar char="v"/>
            </a:pPr>
            <a:endParaRPr lang="nl-NL" sz="2200" b="1">
              <a:solidFill>
                <a:srgbClr val="000000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8" y="1331258"/>
            <a:ext cx="3073280" cy="245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120" y="2286000"/>
            <a:ext cx="4038397" cy="239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loud Callout 22"/>
          <p:cNvSpPr/>
          <p:nvPr/>
        </p:nvSpPr>
        <p:spPr bwMode="auto">
          <a:xfrm>
            <a:off x="7086600" y="1192696"/>
            <a:ext cx="1828800" cy="937022"/>
          </a:xfrm>
          <a:prstGeom prst="cloudCallout">
            <a:avLst>
              <a:gd name="adj1" fmla="val 2425"/>
              <a:gd name="adj2" fmla="val 100401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Patch Memory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2521" y="4734611"/>
            <a:ext cx="3489959" cy="181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loud Callout 21"/>
          <p:cNvSpPr/>
          <p:nvPr/>
        </p:nvSpPr>
        <p:spPr bwMode="auto">
          <a:xfrm flipH="1">
            <a:off x="3688080" y="1143000"/>
            <a:ext cx="3291840" cy="937022"/>
          </a:xfrm>
          <a:prstGeom prst="cloudCallout">
            <a:avLst>
              <a:gd name="adj1" fmla="val -23611"/>
              <a:gd name="adj2" fmla="val 71631"/>
            </a:avLst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Vector Reduction Units</a:t>
            </a:r>
          </a:p>
        </p:txBody>
      </p:sp>
      <p:sp>
        <p:nvSpPr>
          <p:cNvPr id="25" name="Cloud Callout 24"/>
          <p:cNvSpPr/>
          <p:nvPr/>
        </p:nvSpPr>
        <p:spPr bwMode="auto">
          <a:xfrm flipH="1">
            <a:off x="361784" y="4244578"/>
            <a:ext cx="3291840" cy="937022"/>
          </a:xfrm>
          <a:prstGeom prst="cloudCallout">
            <a:avLst>
              <a:gd name="adj1" fmla="val 25302"/>
              <a:gd name="adj2" fmla="val -123540"/>
            </a:avLst>
          </a:prstGeom>
          <a:solidFill>
            <a:srgbClr val="B3FFB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Heterogeneous </a:t>
            </a:r>
            <a:r>
              <a:rPr lang="en-US" dirty="0" err="1" smtClean="0">
                <a:solidFill>
                  <a:srgbClr val="000000"/>
                </a:solidFill>
              </a:rPr>
              <a:t>Multicore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800600"/>
            <a:ext cx="391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Initial EFFEX design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90x</a:t>
            </a:r>
            <a:r>
              <a:rPr lang="en-US" b="1" dirty="0" smtClean="0"/>
              <a:t> greater efficiency for feature extraction algorithms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Example: EFFEX Feature Extraction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553200"/>
            <a:ext cx="838200" cy="30480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8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157 -0.19329 L 1.11111E-6 -5.92593E-6 " pathEditMode="relative" ptsTypes="AA">
                                      <p:cBhvr>
                                        <p:cTn id="2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49 -0.34444 L -3.88889E-6 -3.7037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2" grpId="1" animBg="1"/>
      <p:bldP spid="25" grpId="0" animBg="1"/>
      <p:bldP spid="25" grpId="1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cus.ti.com/en/graphics/wtbu/OMAP_44x.jpg?imageURL=OMAP_44x.jpg&amp;genericPN=TMS320DM642&amp;isFunctional=Y&amp;isFunctional=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933" y="1371600"/>
            <a:ext cx="3354188" cy="246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731321" cy="990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Moving Beyond Homogeneous Parallelism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257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Many-core designs, while helpful, will soon realize their (perhaps full) potential, </a:t>
            </a:r>
            <a:r>
              <a:rPr lang="en-US" b="1" i="1" dirty="0" smtClean="0"/>
              <a:t>what big ideas are next that can translate innovation into scaling</a:t>
            </a:r>
            <a:br>
              <a:rPr lang="en-US" b="1" i="1" dirty="0" smtClean="0"/>
            </a:br>
            <a:endParaRPr lang="en-US" sz="1400" b="1" i="1" dirty="0" smtClean="0"/>
          </a:p>
          <a:p>
            <a:r>
              <a:rPr lang="en-US" b="1" i="1" dirty="0"/>
              <a:t>Heterogeneous parallelism </a:t>
            </a:r>
            <a:r>
              <a:rPr lang="en-US" dirty="0"/>
              <a:t>is the key to 10-100x energy-efficiency gains in light of slowing </a:t>
            </a:r>
            <a:r>
              <a:rPr lang="en-US" dirty="0" smtClean="0"/>
              <a:t>silicon</a:t>
            </a:r>
            <a:endParaRPr lang="en-US" dirty="0"/>
          </a:p>
          <a:p>
            <a:pPr lvl="1"/>
            <a:r>
              <a:rPr lang="en-US" sz="2000" b="1" i="1" dirty="0" smtClean="0"/>
              <a:t>C-FAR seeks sustained </a:t>
            </a:r>
            <a:r>
              <a:rPr lang="en-US" sz="2000" b="1" i="1" dirty="0"/>
              <a:t>scaling through </a:t>
            </a:r>
            <a:r>
              <a:rPr lang="en-US" sz="2000" b="1" i="1" dirty="0" smtClean="0">
                <a:solidFill>
                  <a:srgbClr val="FF0000"/>
                </a:solidFill>
              </a:rPr>
              <a:t>highly reusable composable customization, and affordable design and manufacturing</a:t>
            </a:r>
            <a:endParaRPr lang="en-US" sz="2000" b="1" i="1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4E76-D16C-4E94-AAE7-CBB66118CDC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038600"/>
            <a:ext cx="232913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Policy Makers?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Perhaps, while solutions </a:t>
            </a:r>
            <a:r>
              <a:rPr lang="en-US" dirty="0" smtClean="0"/>
              <a:t>exist, p</a:t>
            </a:r>
            <a:r>
              <a:rPr lang="en-US" dirty="0" smtClean="0"/>
              <a:t>olicy</a:t>
            </a:r>
            <a:br>
              <a:rPr lang="en-US" dirty="0" smtClean="0"/>
            </a:br>
            <a:r>
              <a:rPr lang="en-US" dirty="0" smtClean="0"/>
              <a:t>makers </a:t>
            </a:r>
            <a:r>
              <a:rPr lang="en-US" dirty="0" smtClean="0"/>
              <a:t>do not </a:t>
            </a:r>
            <a:r>
              <a:rPr lang="en-US" dirty="0" smtClean="0"/>
              <a:t>have the </a:t>
            </a:r>
            <a:r>
              <a:rPr lang="en-US" dirty="0" smtClean="0"/>
              <a:t>will to </a:t>
            </a:r>
            <a:r>
              <a:rPr lang="en-US" dirty="0" smtClean="0"/>
              <a:t>support</a:t>
            </a:r>
            <a:br>
              <a:rPr lang="en-US" dirty="0" smtClean="0"/>
            </a:br>
            <a:r>
              <a:rPr lang="en-US" dirty="0" smtClean="0"/>
              <a:t>research into solving </a:t>
            </a:r>
            <a:r>
              <a:rPr lang="en-US" dirty="0" smtClean="0"/>
              <a:t>this problem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Not the case, while all of the engineering sciences have been hit with funding cuts in the last decade</a:t>
            </a:r>
          </a:p>
          <a:p>
            <a:pPr lvl="1"/>
            <a:r>
              <a:rPr lang="en-US" dirty="0" smtClean="0"/>
              <a:t>Computer engineering has faired better than many other engineering </a:t>
            </a:r>
            <a:r>
              <a:rPr lang="en-US" dirty="0" smtClean="0"/>
              <a:t>sciences</a:t>
            </a:r>
          </a:p>
          <a:p>
            <a:pPr lvl="1"/>
            <a:r>
              <a:rPr lang="en-US" dirty="0" smtClean="0"/>
              <a:t>Investments in CE research are still flowing from industry and </a:t>
            </a:r>
            <a:r>
              <a:rPr lang="en-US" dirty="0" err="1" smtClean="0"/>
              <a:t>goverment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Example: Center for Future Architectures Research (C-FAR)</a:t>
            </a:r>
          </a:p>
          <a:p>
            <a:pPr lvl="1"/>
            <a:r>
              <a:rPr lang="en-US" dirty="0" smtClean="0"/>
              <a:t>27 PIs from 14 US universities</a:t>
            </a:r>
          </a:p>
          <a:p>
            <a:pPr lvl="1"/>
            <a:r>
              <a:rPr lang="en-US" dirty="0" smtClean="0"/>
              <a:t>US$30M investment over 5 years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6386" name="Picture 2" descr="http://i.telegraph.co.uk/multimedia/archive/01515/alGore_151523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219074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Moore’s Law Performance Gap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42" name="Picture 2" descr="http://www.extremetech.com/wp-content/uploads/2013/08/CPU-Sca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334000" cy="508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20451" y="4495800"/>
            <a:ext cx="155683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Today, gap is</a:t>
            </a:r>
            <a:br>
              <a:rPr lang="en-US" dirty="0" smtClean="0"/>
            </a:br>
            <a:r>
              <a:rPr lang="en-US" dirty="0" smtClean="0"/>
              <a:t>cresting 10x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867400" y="2819400"/>
            <a:ext cx="1143000" cy="106680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010400" y="2971800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93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52400"/>
            <a:ext cx="8839200" cy="9906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C-FAR: Center for</a:t>
            </a:r>
            <a:br>
              <a:rPr lang="en-US" sz="3400" dirty="0" smtClean="0"/>
            </a:br>
            <a:r>
              <a:rPr lang="en-US" sz="3400" dirty="0" smtClean="0"/>
              <a:t>Future Architectures Research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38200" y="2832512"/>
            <a:ext cx="64770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3849616"/>
            <a:ext cx="64770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0" y="4889912"/>
            <a:ext cx="64770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31484" y="3971341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Communication</a:t>
            </a:r>
          </a:p>
          <a:p>
            <a:pPr algn="ctr"/>
            <a:r>
              <a:rPr lang="en-US" dirty="0" smtClean="0"/>
              <a:t>(Margaret Martonosi)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45673" y="2954237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Computation</a:t>
            </a:r>
          </a:p>
          <a:p>
            <a:pPr algn="ctr"/>
            <a:r>
              <a:rPr lang="en-US" dirty="0" smtClean="0"/>
              <a:t>(David Brooks)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66137" y="5011637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Storage</a:t>
            </a:r>
          </a:p>
          <a:p>
            <a:pPr algn="ctr"/>
            <a:r>
              <a:rPr lang="en-US" dirty="0" smtClean="0"/>
              <a:t>(Steven Swanson)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43997" y="3946351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Design Themes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 rot="5400000">
            <a:off x="2220022" y="3572697"/>
            <a:ext cx="4399156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5400000">
            <a:off x="3238497" y="3562471"/>
            <a:ext cx="4419604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 rot="5400000">
            <a:off x="4229099" y="3562470"/>
            <a:ext cx="4419601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2877137" y="3850319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Applications-to-Architectures</a:t>
            </a:r>
          </a:p>
          <a:p>
            <a:pPr algn="ctr"/>
            <a:r>
              <a:rPr lang="en-US" dirty="0" smtClean="0"/>
              <a:t>(Krste Asanovic)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4111459" y="3850319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Resilient System Design</a:t>
            </a:r>
            <a:br>
              <a:rPr lang="en-US" dirty="0" smtClean="0"/>
            </a:br>
            <a:r>
              <a:rPr lang="en-US" dirty="0" smtClean="0"/>
              <a:t>(Valeria Bertacco)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5378932" y="3850319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System Integration</a:t>
            </a:r>
            <a:br>
              <a:rPr lang="en-US" dirty="0" smtClean="0"/>
            </a:br>
            <a:r>
              <a:rPr lang="en-US" dirty="0" smtClean="0"/>
              <a:t>(Naveen Verma)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19600" y="1326243"/>
            <a:ext cx="20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Viability Themes</a:t>
            </a:r>
            <a:endParaRPr lang="en-US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85" y="2881031"/>
            <a:ext cx="623710" cy="753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5" y="3903780"/>
            <a:ext cx="693419" cy="784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4" y="4927657"/>
            <a:ext cx="670658" cy="76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655" y="1848991"/>
            <a:ext cx="634350" cy="763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15551"/>
            <a:ext cx="719009" cy="82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" descr="C:\Users\austin\Desktop\nverma_128407506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8" t="17996" r="22161" b="31591"/>
          <a:stretch/>
        </p:blipFill>
        <p:spPr bwMode="auto">
          <a:xfrm>
            <a:off x="6119822" y="1848991"/>
            <a:ext cx="648939" cy="763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315200" y="394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What </a:t>
            </a:r>
            <a:r>
              <a:rPr lang="en-US" b="1" i="1" dirty="0" smtClean="0"/>
              <a:t>solutions</a:t>
            </a:r>
            <a:br>
              <a:rPr lang="en-US" b="1" i="1" dirty="0" smtClean="0"/>
            </a:br>
            <a:r>
              <a:rPr lang="en-US" b="1" i="1" dirty="0" smtClean="0"/>
              <a:t>are </a:t>
            </a:r>
            <a:r>
              <a:rPr lang="en-US" b="1" i="1" dirty="0"/>
              <a:t>needed</a:t>
            </a:r>
            <a:r>
              <a:rPr lang="en-US" b="1" i="1" dirty="0" smtClean="0"/>
              <a:t>?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35934" y="6233523"/>
            <a:ext cx="335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Will our ideas actually work?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228600" y="1264920"/>
            <a:ext cx="3848100" cy="1783443"/>
          </a:xfrm>
        </p:spPr>
        <p:txBody>
          <a:bodyPr>
            <a:normAutofit/>
          </a:bodyPr>
          <a:lstStyle/>
          <a:p>
            <a:r>
              <a:rPr lang="en-US" sz="2100" dirty="0" smtClean="0"/>
              <a:t>Sponsored </a:t>
            </a:r>
            <a:r>
              <a:rPr lang="en-US" sz="2100" dirty="0" smtClean="0"/>
              <a:t>by SRC/DARPA</a:t>
            </a:r>
          </a:p>
          <a:p>
            <a:r>
              <a:rPr lang="en-US" sz="2100" dirty="0" smtClean="0"/>
              <a:t>Goal: Innovation-based scaling for 2020-2030’s</a:t>
            </a:r>
          </a:p>
        </p:txBody>
      </p:sp>
    </p:spTree>
    <p:extLst>
      <p:ext uri="{BB962C8B-B14F-4D97-AF65-F5344CB8AC3E}">
        <p14:creationId xmlns:p14="http://schemas.microsoft.com/office/powerpoint/2010/main" val="6512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Blame? Cost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one idea I want to leave with you today…</a:t>
            </a:r>
          </a:p>
          <a:p>
            <a:endParaRPr lang="en-US" dirty="0"/>
          </a:p>
          <a:p>
            <a:r>
              <a:rPr lang="en-US" dirty="0" smtClean="0"/>
              <a:t>Successfully bridging the Moore’s Law Performance Gap is less about “</a:t>
            </a:r>
            <a:r>
              <a:rPr lang="en-US" b="1" i="1" dirty="0" smtClean="0"/>
              <a:t>How</a:t>
            </a:r>
            <a:r>
              <a:rPr lang="en-US" dirty="0" smtClean="0"/>
              <a:t>” to do it, and more about “</a:t>
            </a:r>
            <a:r>
              <a:rPr lang="en-US" b="1" i="1" dirty="0" smtClean="0"/>
              <a:t>How Much</a:t>
            </a:r>
            <a:r>
              <a:rPr lang="en-US" dirty="0" smtClean="0"/>
              <a:t>” does it cost to attempt to do </a:t>
            </a:r>
            <a:r>
              <a:rPr lang="en-US" dirty="0" smtClean="0"/>
              <a:t>it</a:t>
            </a:r>
            <a:endParaRPr lang="en-US" dirty="0" smtClean="0"/>
          </a:p>
          <a:p>
            <a:endParaRPr lang="en-US" dirty="0"/>
          </a:p>
          <a:p>
            <a:r>
              <a:rPr lang="en-US" b="1" i="1" dirty="0" smtClean="0"/>
              <a:t>My claim: if we can effect a 100x reduction in the cost to bring a design to market, performance challenges will eventually solve themselves as the market flourishes with orders of magnitude more designs, some of which will be the big design wins of </a:t>
            </a:r>
            <a:r>
              <a:rPr lang="en-US" b="1" i="1" dirty="0" smtClean="0"/>
              <a:t>tomorrow</a:t>
            </a:r>
            <a:endParaRPr lang="en-US" b="1" i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Believe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562600" cy="479599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Well, you can’t argue with Mother Nature!</a:t>
            </a:r>
          </a:p>
          <a:p>
            <a:pPr lvl="1"/>
            <a:r>
              <a:rPr lang="en-US" i="1" dirty="0"/>
              <a:t>r/K</a:t>
            </a:r>
            <a:r>
              <a:rPr lang="en-US" dirty="0"/>
              <a:t> selection </a:t>
            </a:r>
            <a:r>
              <a:rPr lang="en-US" dirty="0" smtClean="0"/>
              <a:t>theory is a biological mechanism that organisms use to </a:t>
            </a:r>
            <a:r>
              <a:rPr lang="en-US" dirty="0" smtClean="0"/>
              <a:t>better adapt </a:t>
            </a:r>
            <a:r>
              <a:rPr lang="en-US" dirty="0" smtClean="0"/>
              <a:t>to their environment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unstable </a:t>
            </a:r>
            <a:r>
              <a:rPr lang="en-US" dirty="0" smtClean="0"/>
              <a:t>environments</a:t>
            </a:r>
            <a:r>
              <a:rPr lang="en-US" dirty="0"/>
              <a:t>, </a:t>
            </a:r>
            <a:r>
              <a:rPr lang="en-US" b="1" i="1" dirty="0"/>
              <a:t>r-selection</a:t>
            </a:r>
            <a:r>
              <a:rPr lang="en-US" dirty="0"/>
              <a:t> predominates as the ability to reproduce quickly is </a:t>
            </a:r>
            <a:r>
              <a:rPr lang="en-US" dirty="0" smtClean="0"/>
              <a:t>crucial</a:t>
            </a:r>
          </a:p>
          <a:p>
            <a:endParaRPr lang="en-US" dirty="0"/>
          </a:p>
          <a:p>
            <a:r>
              <a:rPr lang="en-US" dirty="0"/>
              <a:t>In stable </a:t>
            </a:r>
            <a:r>
              <a:rPr lang="en-US" dirty="0" smtClean="0"/>
              <a:t>environments</a:t>
            </a:r>
            <a:r>
              <a:rPr lang="en-US" dirty="0"/>
              <a:t>, </a:t>
            </a:r>
            <a:r>
              <a:rPr lang="en-US" b="1" i="1" dirty="0"/>
              <a:t>K-selection</a:t>
            </a:r>
            <a:r>
              <a:rPr lang="en-US" dirty="0"/>
              <a:t> predominates as the ability to compete successfully for limited resources is crucial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3554" name="Picture 2" descr="http://upload.wikimedia.org/wikipedia/commons/thumb/6/6a/Eubalaena_glacialis_with_calf.jpg/800px-Eubalaena_glacialis_with_cal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17" y="4114800"/>
            <a:ext cx="238391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upload.wikimedia.org/wikipedia/commons/thumb/3/3b/Mouse_litter.jpg/1280px-Mouse_li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91" y="2286000"/>
            <a:ext cx="247496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7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Design Costs </a:t>
            </a:r>
            <a:r>
              <a:rPr lang="en-US" sz="3200" dirty="0" smtClean="0"/>
              <a:t>Are </a:t>
            </a:r>
            <a:r>
              <a:rPr lang="en-US" sz="3200" dirty="0" smtClean="0"/>
              <a:t>Skyrocketing</a:t>
            </a:r>
            <a:endParaRPr lang="en-US" sz="3200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353922"/>
              </p:ext>
            </p:extLst>
          </p:nvPr>
        </p:nvGraphicFramePr>
        <p:xfrm>
          <a:off x="762000" y="1179607"/>
          <a:ext cx="7459980" cy="5068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4495800" y="6172200"/>
            <a:ext cx="39469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Source: International </a:t>
            </a:r>
            <a:r>
              <a:rPr lang="en-US" sz="1600" i="1" dirty="0"/>
              <a:t>Business Strategies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762000" cy="365125"/>
          </a:xfrm>
        </p:spPr>
        <p:txBody>
          <a:bodyPr/>
          <a:lstStyle/>
          <a:p>
            <a:fld id="{111A4E76-D16C-4E94-AAE7-CBB66118CDC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553200"/>
            <a:ext cx="838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0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Costs </a:t>
            </a:r>
            <a:r>
              <a:rPr lang="en-US" dirty="0" smtClean="0"/>
              <a:t>Kill Innovation</a:t>
            </a:r>
            <a:endParaRPr lang="en-US" dirty="0"/>
          </a:p>
        </p:txBody>
      </p:sp>
      <p:pic>
        <p:nvPicPr>
          <p:cNvPr id="769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29025" r="9581" b="15775"/>
          <a:stretch/>
        </p:blipFill>
        <p:spPr bwMode="auto">
          <a:xfrm>
            <a:off x="228600" y="2133600"/>
            <a:ext cx="873247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69225" cy="762000"/>
          </a:xfrm>
        </p:spPr>
        <p:txBody>
          <a:bodyPr/>
          <a:lstStyle/>
          <a:p>
            <a:r>
              <a:rPr lang="en-US" dirty="0" smtClean="0"/>
              <a:t>Heterogeneous designs often serve smaller markets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553200"/>
            <a:ext cx="838200" cy="30480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1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Outcome: “</a:t>
            </a:r>
            <a:r>
              <a:rPr lang="en-US" sz="3200" dirty="0" err="1" smtClean="0"/>
              <a:t>Nanodiversity</a:t>
            </a:r>
            <a:r>
              <a:rPr lang="en-US" sz="3200" dirty="0" smtClean="0"/>
              <a:t>” is Dwindling</a:t>
            </a:r>
            <a:endParaRPr lang="en-US" sz="32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302448"/>
              </p:ext>
            </p:extLst>
          </p:nvPr>
        </p:nvGraphicFramePr>
        <p:xfrm>
          <a:off x="762000" y="1447800"/>
          <a:ext cx="7315200" cy="482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5963911" y="6150734"/>
            <a:ext cx="22749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Source: </a:t>
            </a:r>
            <a:r>
              <a:rPr lang="en-US" sz="1600" i="1" dirty="0"/>
              <a:t>Gartner Group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762000" cy="365125"/>
          </a:xfrm>
        </p:spPr>
        <p:txBody>
          <a:bodyPr/>
          <a:lstStyle/>
          <a:p>
            <a:fld id="{111A4E76-D16C-4E94-AAE7-CBB66118CDC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077200" y="6553200"/>
            <a:ext cx="838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Silicon Today:</a:t>
            </a:r>
            <a:br>
              <a:rPr lang="en-US" sz="3600" dirty="0" smtClean="0"/>
            </a:br>
            <a:r>
              <a:rPr lang="en-US" sz="3600" dirty="0" smtClean="0"/>
              <a:t>The Good, the Bad and the Ugly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334000" cy="51816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The Good</a:t>
            </a:r>
            <a:r>
              <a:rPr lang="en-US" dirty="0" smtClean="0"/>
              <a:t>: Moore’s law will continue for the near future</a:t>
            </a:r>
          </a:p>
          <a:p>
            <a:pPr lvl="1"/>
            <a:r>
              <a:rPr lang="en-US" dirty="0" smtClean="0"/>
              <a:t>It won’t last forever, but that another problem</a:t>
            </a:r>
          </a:p>
          <a:p>
            <a:endParaRPr lang="en-US" sz="1400" dirty="0"/>
          </a:p>
          <a:p>
            <a:r>
              <a:rPr lang="en-US" b="1" i="1" dirty="0" smtClean="0"/>
              <a:t>The Bad</a:t>
            </a:r>
            <a:r>
              <a:rPr lang="en-US" dirty="0" smtClean="0"/>
              <a:t>: Dennard scaling has all but stopped, leaving innovation to fill the performance/power scaling gap</a:t>
            </a:r>
          </a:p>
          <a:p>
            <a:pPr lvl="1"/>
            <a:r>
              <a:rPr lang="en-US" dirty="0" smtClean="0"/>
              <a:t>E.g., app-specific design, custom accelerators</a:t>
            </a:r>
          </a:p>
          <a:p>
            <a:endParaRPr lang="en-US" sz="1400" dirty="0"/>
          </a:p>
          <a:p>
            <a:r>
              <a:rPr lang="en-US" b="1" i="1" dirty="0" smtClean="0"/>
              <a:t>The Ugly</a:t>
            </a:r>
            <a:r>
              <a:rPr lang="en-US" dirty="0" smtClean="0"/>
              <a:t>: Hardware innovation requires design diversity, which is ultimately </a:t>
            </a:r>
            <a:r>
              <a:rPr lang="en-US" b="1" i="1" dirty="0" smtClean="0"/>
              <a:t>too expensive to afford</a:t>
            </a:r>
          </a:p>
          <a:p>
            <a:pPr lvl="1"/>
            <a:r>
              <a:rPr lang="en-US" dirty="0" smtClean="0"/>
              <a:t>Skyrocketing NREs will necessitate broadly applicable (vanilla and slow) H/W designs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8" name="Picture 4" descr="https://encrypted-tbn2.gstatic.com/images?q=tbn:ANd9GcQBPPotnzbPrXZbgO6l3qPKYkT2ZVhAkR-SJgl2PYzOyjx3Dl7Y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44" y="1905000"/>
            <a:ext cx="342295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cdn.mhpbooks.com/uploads/2013/07/Rich-Uncle-Pennyba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71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Remedy:</a:t>
            </a:r>
            <a:br>
              <a:rPr lang="en-US" sz="3200" dirty="0" smtClean="0"/>
            </a:br>
            <a:r>
              <a:rPr lang="en-US" sz="3200" dirty="0" smtClean="0"/>
              <a:t>Scale Innovation via Lower Design Cost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0391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Ultimate goal: make customized design sufficiently inexpensive that </a:t>
            </a:r>
            <a:r>
              <a:rPr lang="en-US" b="1" i="1" dirty="0" smtClean="0"/>
              <a:t>anyone can do it anywhere</a:t>
            </a:r>
          </a:p>
          <a:p>
            <a:pPr lvl="1"/>
            <a:r>
              <a:rPr lang="en-US" dirty="0"/>
              <a:t>Address all NRE factors: market </a:t>
            </a:r>
            <a:r>
              <a:rPr lang="en-US" dirty="0" smtClean="0"/>
              <a:t>size, </a:t>
            </a:r>
            <a:r>
              <a:rPr lang="en-US" dirty="0"/>
              <a:t>design costs</a:t>
            </a:r>
            <a:r>
              <a:rPr lang="en-US" dirty="0" smtClean="0"/>
              <a:t>, build costs</a:t>
            </a:r>
            <a:endParaRPr lang="en-US" dirty="0"/>
          </a:p>
          <a:p>
            <a:pPr lvl="1"/>
            <a:r>
              <a:rPr lang="en-US" dirty="0" smtClean="0"/>
              <a:t>Take inspiration from Web 2.0, and subsequent innovation explosion</a:t>
            </a:r>
          </a:p>
          <a:p>
            <a:pPr lvl="1"/>
            <a:endParaRPr lang="en-US" sz="1100" dirty="0"/>
          </a:p>
          <a:p>
            <a:r>
              <a:rPr lang="en-US" dirty="0"/>
              <a:t>Approach </a:t>
            </a:r>
            <a:r>
              <a:rPr lang="en-US" dirty="0" smtClean="0"/>
              <a:t>#1: </a:t>
            </a:r>
            <a:r>
              <a:rPr lang="en-US" dirty="0"/>
              <a:t>Reduce the cost of custom </a:t>
            </a:r>
            <a:r>
              <a:rPr lang="en-US" dirty="0" smtClean="0"/>
              <a:t>hardware</a:t>
            </a:r>
            <a:endParaRPr lang="en-US" dirty="0"/>
          </a:p>
          <a:p>
            <a:pPr lvl="1"/>
            <a:r>
              <a:rPr lang="en-US" dirty="0"/>
              <a:t>With </a:t>
            </a:r>
            <a:r>
              <a:rPr lang="en-US" b="1" i="1" dirty="0"/>
              <a:t>better tools</a:t>
            </a:r>
            <a:r>
              <a:rPr lang="en-US" dirty="0"/>
              <a:t> that understand and leverage the benefits of customization</a:t>
            </a:r>
          </a:p>
          <a:p>
            <a:pPr lvl="1"/>
            <a:r>
              <a:rPr lang="en-US" dirty="0"/>
              <a:t>By embracing</a:t>
            </a:r>
            <a:r>
              <a:rPr lang="en-US" b="1" i="1" dirty="0"/>
              <a:t> open-source hardware </a:t>
            </a:r>
            <a:r>
              <a:rPr lang="en-US" dirty="0"/>
              <a:t>design solutions</a:t>
            </a:r>
          </a:p>
          <a:p>
            <a:r>
              <a:rPr lang="en-US" dirty="0" smtClean="0"/>
              <a:t>Approach #2: </a:t>
            </a:r>
            <a:r>
              <a:rPr lang="en-US" dirty="0"/>
              <a:t>Widen the applicability of </a:t>
            </a:r>
            <a:r>
              <a:rPr lang="en-US" dirty="0" smtClean="0"/>
              <a:t>custom hardware</a:t>
            </a:r>
            <a:endParaRPr lang="en-US" dirty="0"/>
          </a:p>
          <a:p>
            <a:pPr lvl="1"/>
            <a:r>
              <a:rPr lang="en-US" dirty="0" smtClean="0"/>
              <a:t>Increasing market applicability with </a:t>
            </a:r>
            <a:r>
              <a:rPr lang="en-US" b="1" i="1" dirty="0" smtClean="0"/>
              <a:t>composable customization </a:t>
            </a:r>
            <a:r>
              <a:rPr lang="en-US" dirty="0" smtClean="0"/>
              <a:t>mitigates potentially higher NREs</a:t>
            </a:r>
            <a:endParaRPr lang="en-US" sz="1300" dirty="0"/>
          </a:p>
          <a:p>
            <a:r>
              <a:rPr lang="en-US" dirty="0" smtClean="0"/>
              <a:t>Approach #3: Reduce the cost of manufacturing hardware</a:t>
            </a:r>
          </a:p>
          <a:p>
            <a:pPr lvl="1"/>
            <a:r>
              <a:rPr lang="en-US" dirty="0" smtClean="0"/>
              <a:t>Utilize </a:t>
            </a:r>
            <a:r>
              <a:rPr lang="en-US" b="1" i="1" dirty="0" smtClean="0"/>
              <a:t>assembly-time customization </a:t>
            </a:r>
            <a:r>
              <a:rPr lang="en-US" dirty="0" smtClean="0"/>
              <a:t>to slash the cost of customization</a:t>
            </a:r>
          </a:p>
          <a:p>
            <a:r>
              <a:rPr lang="en-US" dirty="0" smtClean="0"/>
              <a:t>Approach #4: Slash software development costs</a:t>
            </a:r>
          </a:p>
          <a:p>
            <a:pPr lvl="1"/>
            <a:r>
              <a:rPr lang="en-US" dirty="0" smtClean="0"/>
              <a:t>Through more effective reuse, wider adoption of open source technologies, and novel approaches to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AutoShape 2" descr="data:image/jpeg;base64,/9j/4AAQSkZJRgABAQAAAQABAAD/2wCEAAkGBhQQERUUEBQVFBQUFhUVFRcVGBwXGxwZGBQVGBgYGBQXHSYeGB0kGhgZIS8gIycpLC0sFh4xNTAqNSYrLCkBCQoKBQUFDQUFDSkYEhgpKSkpKSkpKSkpKSkpKSkpKSkpKSkpKSkpKSkpKSkpKSkpKSkpKSkpKSkpKSkpKSkpKf/AABEIAOEA4QMBIgACEQEDEQH/xAAcAAEAAgIDAQAAAAAAAAAAAAAABgcFCAECBAP/xABEEAABAwIEAwUGAwYDBgcAAAABAAIDBBEFBhIhBzFBEyJRYYEUMkJxkaEII1JDYnKCscEkkuEVMzRTotEWF3Oy0vDx/8QAFAEBAAAAAAAAAAAAAAAAAAAAAP/EABQRAQAAAAAAAAAAAAAAAAAAAAD/2gAMAwEAAhEDEQA/ALxREQEREBERAREQEREBEusBjue6Ki/4mojY79IOp3+UboM+irmbjzhres5B5HsiB6XKzGWOKVDiMvZU8hEhBIbI0sJtz035oJciIgIuk0zWNLnkNa0EknYAAXJJVcjGa3F9UlLKKDDwSBO4Ayygc3M1bMb4FBZF1yq0pMMq2tMmFYr7aWe9DUFjw4j4Q9tixS7KOaG18JdpMcsbjFPE7nHI33m+Y6g+CDOoiICIiAiIgIiICIiAiIgIiICIiAiIgLE5izPT4fCZaqQMaOQ5ucfBreZK65rzPFh1M+onPdbs0Dm5x91o+ZWqGbs3T4nOZqh1+jGD3WN6NaP79UFyR4tieY7+yOFFQai0yA3kda2229/IW59VLcucIqCj7xj9ol5mSfvm5/dPd+11RHDHiG/CqgaiXU0hAlZ4fvtHiPuFtPSVbZWNkjcHMe0OaRyIIuCgr/jLk5tThrjBGBJTntWhgt3QLPAA8t/Ra65bxl1HVQ1DPeie13zHIj1Fx6rcDF8ap6ZhNTLHG22+twF77cuZWrWZ8rdpWyjDGvqIHOLmOaxwAvuW3cANig2rwzEGVETJYyCyRoe0jwI/+/RepUzwTzTJTOOF1oMcgu+DWeh3LOfqPVXKghnFupLcOcxpI7eWGBzh0bJIGu+1x6qOZgwttXi9LhspLaKKm7URNOlshbsAbcwP7KaZ2wuOvpZaPtGNmkZqjBcNQc06mu087agFCJXSYtTsmp/ycYw06XMOxJGzmkdWPtt80GbxHhLExzZsKkdQVDOTmXcxw8Hxk7hZ/J+VjQskMknbT1EhlnktpDnkW7rB7oA6Lz5FzzHiURuOzqIu7PC7ZzXDnYdW+alCAiIgIiICIiAiIgIiICIiAiIgIvNX4hHBG6SZ7Y2NF3OcbALEZaz3R4i57aSXtDHYu7rm7HYEXG4QSBERBTnFynFZilFR1Upgpnsc4O6GQkgDfYHkN/FU1m/Kk2G1LoJxuN2OHJzTycFtRnTJsOJ05hmFnDeOQDvMd0IPh4jqqgxX/HUU9BiJbHiGGtc+KV+3aRNG41Hndv8AYoKdAV7cLYsUko46cyspIHanRSPF53M2JEMbjs2/xEbX5KE5Zy8yihZW1cfazSAupad+zLDbt5ydgwHk3rZfTBcbqZcRbVMdNW1THd1kLSIrEW0aj7rLbWA6IL3wjh7SU51lhnlO5lqD2ryT/FsPQBejNuVWV9I6nuYzzjcwlul4HdPd5joR5qD1eJY5OO/LR0APwXMko8O63V/RfaLhvW1I1VGMzP8AHsQAPkCD/ZBUb+HGKxVBPZSB0TtpnPDW907ObI8gEdVYdPx7cKQR9gZcQBMWlo1RuI213bub/pCkDeB9O/8A4mqq5x1a+XY/MbrzZv4UDs4m4RBFBNE7tBOZHNcCOnI6r+drWQOGmRan2l+J4oT7TJfs2foDhvcfDtsG9ApBm/Jr5JW1uHuEVdENifclb1jlHW42BXfh7m99Yx8NU3s6ymIZOw7XPSRo8CpegqOWnOIvNZh49kxel7tRTv2D7c2uHxA9HfJTjJec2YhGbgx1ER0VELtnMf126tJ5FfDN2TDUubU0j+wrYf8Adyjk4f8ALlA95h+yhspkrZjLTNFHjVIPzYXbMnYOdv1sPQ9EFuoozkrO0eIxkFpiqIjpnhds5jhzsOZbfqpLdByiIgIiICIiAiIgIijOb+INLhgtO7VK73IY+893ht0+ZQSa6xeLZopaQf4meOPyc4X9G8yqvxLFsUr9PtE0eEU0pDWAn86S5sAG+9c38gs/hXA2giOqftKp/UyuNv8AKP8Augw2K4/BmLEaeigeX0cTXTz2Bbrc0gNbuAbC4+qyfD6CGlxfFKdjRGSYXxMAsOzDLHT5aj91kctZajosWqRDC2KGSmgMehtm3a54eAfH3SsBxnfJQT0mI0thM0vpyLX1B7TpBHW2/wBkFsoqpl4ySYfE1mLUr2VVmOAjtokY74gb2aR1b4qU5X4n0OIENhmDZD+zk7jr+Avs70QS1VDxrwmkjmpq2p3LbsdC02dMALsb5NB2cfBW7dU3FSDFsxzuqBeDDm2DDyu3kbfxXPogxX/h11Uz/aWYpewp7DsaZndJb8DQ0chy25/JSzK9BU10Y9nYMMw79m2MAVErehL/ANmD6lRPBq45ixlz5RqpKNrnxw8g4NNmXB2u525v5DkrIyLnJ9c+ZsjGM7M2a2IOe1oGxa6a2hzvJpNkHONZOb2UdNTNdHHLKPaJGE9oYwCXDtDcguIAJ+azWXsrU9A1zaWPs2vILhcm5AtfvFZZRGop8T/2uxzHM/2fo7zdr3senPVqtvysgl6xuYsW9kppZxG6UxtLtDNyVkSo1l3OjauonpZI3Q1EB7zHWIcwmwe1w2INx9UEFx3GSx9BjccT4WyEQVcbuZjcbNcfEDofkrejfcAjkdx6qJ8VKISYRVttyj1Dy0EOH9F2y3mhjMKpKiodbtGQMJ5995DB90ErUZznk4VrWyQv7Grg70EzeYP6XfqYeoUmBXlxarMMEsgFyyN7gPMNJQURmrNtpI5msfT43A8QyMjbqZKP1Ots4EHbrus7DT1rMSpYKjEKpntcBmLW27s3N0ekjZg/tZZHL+JNwvCoqySlkqpqnVUTPjaHEa+8HOefdaGkD0XtyY51VI7Ga/TCHMEVMwnZkJd7xJ5ue4oMjgGc5IpBSYmx7Ju1dFFN2ZEU3VhDhs1xb08QVNlgs3YE6tp9ETxHK17JYnOF2h7DcXb4HcH5rvlHHHVlK2WRgZJd7HtBuNTHFri09Wki4QZpERAREQEREGLzPjHsdHPUW1djG99vEgbfdVxlfLop6eOuqHNNVVN7V9RKO0czXctZBDvd1vJWLmrAW19JLTPcWiVunU3mDzB89+iheH02OujZTltJTiIaPaD+Y5wGwLYxs3a3NB2pcNnDxLBBGwk3dVYk7VMRffRGP92LcgbWupPV8QMPhJbJWQAjmNYJ+yjn/k3HOQ/Eaupq39dT9Dfk1reQWZpOFmGRCzaOI26vGs+pdzQd4uJeGO5VsHq639VDDiTcQmfitaCzDqHV7Kx37WQG3a2677DzspbjHCvDqmPszTRx7g6omhjtumoDkqd4k5Hq6U+z0jayWiaA6ziXsD9/dDeQAPXzQQjOOapcSqnzzfEbMb0awe60LCseRuNiOoXMkZB3Fj4Hb7LogsrI3G2qobR1N6mDb3j+Y0fuvPP5FZfD87U1Lis9U1xfRYgwiRwb3o3kbhzOexv8wbqnl6aKudC4OZzHQi4PkWnYhBbPBXLE76iplpaoRwxvEbi1geZQHagNLvdaR181fsFO1gsxoaPACw+gWveQc4uFSH4fFDHLK0Nnoy7s45C0bSQOJsx9ubSp7gfGAT4iKKeFtMbFpLpA/wDM2swOb3fFBZQK8+JYlHTROlmeGRsGpznbABVzjGZKzCcRMLYfaaescZIA54YWvt3omvdtzFwD47LIswWrxWojkxKEU9JAdbKbWJDJJ0dKRtpb0b4oMjg2bKqtka6CjdHSH9tO4Mc4WNnMh525c1gmcJ5pqqSrqq+YVD+611N+VZg91vidlYsszY2lziGtaLkk2AA8fBVpFxqEta+Gko5qqFo2fCLuNj3nBp2LfDxQerGsmYoaeSnhrmVEUrHRuFUyzwDtdsrOZt4qH4llarikwuhnqWyPbKwxwQts1sUe7ppHHdzudlMKri058opqWhqXVTwS2OYdkALe84nfSsnkzJkkMz63EHiWtmFiW+5Ez/lx/wBygmQC8mK1sUUTjUPayM90ucbDvbWuV7FRf4gc7NfpoIXB2lwfPboR7jL+PU+iDJ8Os2MlhqMKLtLgJ20bpBYSRO1aBv4A+oWNfmUmpooMTjdRUtBFqe2Ud2aaFoaAy2zxyLQsXg5jzBTxs1tp8VpGhsLx3RLGz3RtyI8uXNevEeIc0cZoscoGTTN7scklmtuRpDy4i1v3mlBKDn10MU1XM/8ANrg1mH0gILg3cRvcOhc51z8gFmuFuZ45af2VzTDVU12zQv2dfUS54B5gklYzL3ByjOG9lIRJJMA8zsNy12+nsnfpF/VRHEsPqIamKGqk7HEYrCgreTKhgNhDO7lqtsCfGxQX2iiWRc8CuDop29jWQd2eF2xuNtTfFp+ylqAiIgIiICIiAiIgLiy5RBgcwZHo65pFTAxxPxAaX+jxuqczp+H+WEGTDnGZo3MTrB/8p5O+XNbAog0gngcxxa8FrmkhwIsQR0I6L5rZ3ipwsjxGJ01O1rKtguCNhIB8LvE+BWsssRaS1wsQSCD0I5hB1DiOS5bIQbgm9738/FdVyEF35Xz/AO0UDY8cp3S0ju4yqDdQDm9JCN2uG1njdTDDcFqXRg4Vi/aQ27gmY2ew6APFnmw8VF/w84tHLT1FFKA4h3ahrgCHNcA1wsediB9VkqDKVHU1mIBrXUQpZWMEtNK6EOuzUdYvpBB8AOaDLycMpqsg4rXy1DAbmKMCGM/xBu5XbNnEOhwWHsoBG6ZrdMcMVtvDWW+6PuVhcFwLDq2V8MeLVk7mGxYalwDh+7a2sfJRjOtFAykxGKlgijgpJIIhJbVK+ZzrvLpXXJAG1kEg4XZrobyVVXWMNdUm8nadwMbfaKMnbSFPK/iPh0AvJVw/IO1H0DbrUIlLoLxzxx/Ba6LDGm5BBneLW/gZ4+ZVIzzue4ueS5ziS4k3JJ5knqul1wg+1LVuie18bix7TdrmmxBHUEKzsGz5Hi80EONyhkMVi0NZtLJyHavFy0W8NiqsDVefB3hGWllbXs32dBE77SPafsPVBdVLC1jGtjAawABoAsAANgB4WWOzNlmHEIHQVDdTXciPeaejmnoQssiCiMYwyejqIoquXsqmPbD8Q5NkA5U9UflYAnl8lZuTM6e2aoahvYVsO00J/wDez9TDzuPFZnHsAhrYXQ1DA9jh15g9HNPQjxVN45g02HTRxVMrmaDbD8R6s8IKk/Ewjbfl8tkF6oojkvO/tRdTVTRDWwj8yO+zx0kiPxNPP1UtBQcoiICIiAiIgIi8MOKtdUSQD3o2RvPyeXW2/lKD3IiIFlrPx7wBlNiIkjAAqGdoQP1Alrj62utmFrd+IKvEuJsjbuYomtIG+7iXW+e4QVailZy7BRxg4i95mcAW0sRAcAdwZpDcR3/TYnxsutJDh9WTGBJRyHaN739rGXdA/ugsv+rf5IPPkPMhw+vhn+Frg2QeLHbO+2/ortoOEntU889ZUPMFRMZmwROIa5p9wyHr3bbfda+4phclNK6KZpY9hsQfsQeoI3BW3GQ6wy4dSvJuTCwH0Fv7IPHi/DOhqImRiIQGK3ZSQdx7PMPHP1uqp4o4czCMMioGyGWSonfPI9w3cByJ872+hWwK1s/ELUl2KNZ0ZBHb+YuJ/sgq9FzZSnL3DGvrmNkggPZOO0jiGt+e5uR52QRVe3CsHlqpBFTxukkdya0X+vgPMq5su/hy5Or6j5sh/wDm7/srawDK1NQs0UsLIx1IHeP8T+ZQV5w24JspC2or7STjdsfNjPAn9TvsFbAC5RAREQF4sXwiKrhfDUMD43izmn+o8CPFe1EFHY/kyupJI4aeOSp7NwdQVTXWkh73eimJ96O3T/8AFdtPq0t121WGq3K9t7eq72XKAiIgIiICIiAqxzBmBuHZhifMdMNXTNhLjyDmyHS4+Vzb1VnKteOWUXVlCJYm6paYl9hzLCO+B9j6ILJa6/JcrVXK/GCvoGCNrxLGOTZRqsPBrr3AWfqfxF1rm2ZFCw+Ni77FBd+b82Q4bTOnnPLZjer3dGgLXGHFTGJMUqC19XPI/wBmYbENd8czm9Azk0HqPJRvMGZ6ivk7SqldI7pfkB4NaNgsWXIPpUVDnuLnkuc4kuJ3JJ5klfMLhchBlcLw6pxGdkUQfNKQGtub2a0bXceTQFZGEsxLK80Lqo66OVwbI1rtbBf5+64c/OxU34EZSbTUPtD2jtak6r9RGNmt9dz6hTDPGBtraCohf8Ubi087OaNTSPUfdBm4ZQ5oc03DgCD5EXC10/ERQluIxydJIWgfyOIP9Qvvh3HB9LT0MLWkmA6aq/xMB0hrT423/lC9nHvNFLVQUjYHNkefztTSDpY5ttJtyJPT91BTUQu4fMf1W6uFUzY4Y2MADWsYGgeAaFpQFtjwtzc3EKCN1x2sQEcreoc0WBt4EbhBMUXVzwBcmwG5JXnw7Eo6iMSQPEjCSA5puDY2Nj8wg9SIiAiIgIiICIiAiIgIiICIiAuHNBFjuDzXKINeOKnB2SnkdU0DC+BxLnxtF3RnmbDqz+iqUtW8BCjOP8NaCuJM9O3Web2dx31ag1DRS3ijliLDsQfT04cIw1jm6jc95tzv13UUjjLiANySAPmeSDqu8TbuA8SB9SvviWFy00hinY6ORvNrhYi+4XFBTOe67Gl2jvusL2aCLuNuQ35+aDc3BIAymha0WDYowPRgX0xJ+mGQnkGPJ9GlcYU68ER8Y2H/AKQofxlzH7HhcoBtJP8Akstz73vH/KD9UGrlU+73EdXOI+pXyuuEQcrKZfzNUUEva0sjo3cjbcEeDmnYrFhbGcKcg4ZNRw1TYRLI4DX2p1hsjfeAadhYoIxlx+MZiIbUSuhor/mvY0Rh46tbbd1/oFeeF4bHTRMhhaGRxtDWtHQBeiOMNFmgADkALD6BdkBERAREQEREBERAREQEREBERAREQEREFF/iLy47VBWMHdt2MhHQ3u0ny5hUkxxaQRzG4+YW6eM4PFVwvhnaHxyAhwP2I8COYK1pz1wgq8Oc50bTPT3u17BcgeD2jcHz5IPfj8wx3DhVtH+NomBlSwc5IukoHl19VnPw64XHL7aZGtddrIyCL906i4fI7fRQfhmyrir4nU0Ekm+iVmkhro3bPDiRa1t/RW9kzAxg+L1cXu09RD7RE47BoY4623/d1fSyCy3SxwRjUWsYwAXJAAAFhuVQ3Fipkxudww78+Chi1SFh+J5OrSPisGjl4FWrjvD6jxK0kxlkDgHN0zP0WPItaDp+ygHDvBIafH6iPDy808MJZKXHUC8lvdB8L/0KCiCFwpxxjwCOjxSRsNgyRrZdI5NLr3bbpuL+qg6Are/D7m4xVLqJ5/Lnu+PykaNx6gfUBVCs1kuZzMQpSz3hPFa38YQbkouAuUBERAREQEREBERAREQEREBERAREQEREBLIiDq1gHIALpLTNcQXNBIBAJF9nCxHqvqo5nLPVNhUbX1JJLzZjGC7neJAvyHigxtdkCZrXMoK6akheSTEA17W6ufZucNUY8gbDou2G4RRZfopLyaQbvklkI1yOtt8z4AeKjuPccIm0cj4YamOYttEZYSGajsDr5bc/RUBiuNz1T9dRK+V1ye+4m1/Ach6IPjiNWZZXvLnOLnON3G5IJNrk+S8yLmyDhTzgtl81WKREi7IPznHoC33Pq6yxOTcg1WKSaadlowbPldsxvr1PkFsvkTIsOEwdnF3nuN5JCLFx/sB0CCTIiICIiAiIgIiICIiAiIgIiICIiAiIgIiICIiDgqlaLC3YxmSd1Ww9jQ2DY3ctjaPY8w43d9FdZUEphqzHKWbBlDGJLfETI7SXeNhyQeXjvthD/wD1Iv6lawraPjlDqweX918bv+r/AFWrtkABWfwx4OPxDTUVmqOm5tbydJ8v0t8/ovRwZ4XitcKurbenYfy2H9o4dT+6PutiWMDQAAAALADYAeACDz4bhcdNG2KBjY42izWtFh/qfNepEQEREBERAREQEREBERAREQEREBERAREQEREBERBwVB8vG+PYlfpDSAfKzj/UqcFV1HV+y5lex5AbW0rC0nq+MmwHna6CWZxwD2+impgQ0yssCehuCD9lTWJ/h6ljnpxBJ2kLy0TuIDSy27iBfcHkOtyr+C5sg82HYeyniZFE0NYxoa0DoAvSiICIiAiIgIiICIiAiIgIiICIiAiIgIiICIiAiIgIiICgnFbJUlfDHLSG1XTO1xG9iR1bfx2BH+qnaIKzyvxkit2GKtNHUs7rtbSGut8V7d35FWHh+Ix1EbZIHtkjdu1zTcH5FefFsvU9WLVMMcoHLW0H6HmvZTUzYmBkbQ1jQA1rRYADkAAg+q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90600"/>
          </a:xfrm>
        </p:spPr>
        <p:txBody>
          <a:bodyPr>
            <a:normAutofit/>
          </a:bodyPr>
          <a:lstStyle/>
          <a:p>
            <a:r>
              <a:rPr lang="en-US" sz="3000" dirty="0"/>
              <a:t>1</a:t>
            </a:r>
            <a:r>
              <a:rPr lang="en-US" sz="3000" dirty="0" smtClean="0"/>
              <a:t>) Reduce </a:t>
            </a:r>
            <a:r>
              <a:rPr lang="en-US" sz="3000" dirty="0"/>
              <a:t>the cost of </a:t>
            </a:r>
            <a:r>
              <a:rPr lang="en-US" sz="3000" dirty="0" smtClean="0"/>
              <a:t>custom hardware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334000" cy="5105400"/>
          </a:xfrm>
        </p:spPr>
        <p:txBody>
          <a:bodyPr>
            <a:normAutofit/>
          </a:bodyPr>
          <a:lstStyle/>
          <a:p>
            <a:pPr>
              <a:buSzPts val="1300"/>
              <a:buFont typeface="Arial"/>
              <a:buChar char="•"/>
            </a:pPr>
            <a:r>
              <a:rPr lang="en-US" dirty="0" smtClean="0"/>
              <a:t>Better tools</a:t>
            </a:r>
          </a:p>
          <a:p>
            <a:pPr lvl="1">
              <a:buSzPts val="1300"/>
              <a:buFont typeface="Arial"/>
              <a:buChar char="•"/>
            </a:pPr>
            <a:r>
              <a:rPr lang="en-US" dirty="0" smtClean="0"/>
              <a:t>Scalable </a:t>
            </a:r>
            <a:r>
              <a:rPr lang="en-US" dirty="0"/>
              <a:t>accelerator synthesis and </a:t>
            </a:r>
            <a:r>
              <a:rPr lang="en-US" dirty="0" smtClean="0"/>
              <a:t>compilation, </a:t>
            </a:r>
            <a:r>
              <a:rPr lang="en-US" b="1" i="1" dirty="0" smtClean="0"/>
              <a:t>generates </a:t>
            </a:r>
            <a:r>
              <a:rPr lang="en-US" b="1" i="1" dirty="0" smtClean="0"/>
              <a:t>code and H/W for highly reusable accelerators for a wide range of </a:t>
            </a:r>
            <a:r>
              <a:rPr lang="en-US" b="1" i="1" dirty="0" smtClean="0"/>
              <a:t>applications</a:t>
            </a:r>
          </a:p>
          <a:p>
            <a:pPr lvl="1">
              <a:buSzPts val="1300"/>
              <a:buFont typeface="Arial"/>
              <a:buChar char="•"/>
            </a:pPr>
            <a:r>
              <a:rPr lang="en-US" dirty="0" err="1" smtClean="0"/>
              <a:t>Composable</a:t>
            </a:r>
            <a:r>
              <a:rPr lang="en-US" dirty="0" smtClean="0"/>
              <a:t> </a:t>
            </a:r>
            <a:r>
              <a:rPr lang="en-US" dirty="0" smtClean="0"/>
              <a:t>design space </a:t>
            </a:r>
            <a:r>
              <a:rPr lang="en-US" dirty="0" smtClean="0"/>
              <a:t>exploration, composability </a:t>
            </a:r>
            <a:r>
              <a:rPr lang="en-US" dirty="0" smtClean="0"/>
              <a:t>permits novel </a:t>
            </a:r>
            <a:r>
              <a:rPr lang="en-US" dirty="0"/>
              <a:t>search </a:t>
            </a:r>
            <a:r>
              <a:rPr lang="en-US" dirty="0" smtClean="0"/>
              <a:t>techniques based on machine </a:t>
            </a:r>
            <a:r>
              <a:rPr lang="en-US" dirty="0" smtClean="0"/>
              <a:t>learning, e</a:t>
            </a:r>
            <a:r>
              <a:rPr lang="en-US" b="1" i="1" dirty="0" smtClean="0"/>
              <a:t>nables </a:t>
            </a:r>
            <a:r>
              <a:rPr lang="en-US" b="1" i="1" dirty="0" smtClean="0"/>
              <a:t>efficient exploration of highly complex design </a:t>
            </a:r>
            <a:r>
              <a:rPr lang="en-US" b="1" i="1" dirty="0" smtClean="0"/>
              <a:t>spaces</a:t>
            </a:r>
            <a:endParaRPr lang="en-US" sz="1700" b="1" i="1" dirty="0" smtClean="0"/>
          </a:p>
          <a:p>
            <a:pPr lvl="1">
              <a:buSzPts val="1300"/>
              <a:buFont typeface="Arial"/>
              <a:buChar char="•"/>
            </a:pPr>
            <a:endParaRPr lang="en-US" sz="1700" b="1" i="1" dirty="0"/>
          </a:p>
          <a:p>
            <a:pPr>
              <a:buSzPts val="1300"/>
              <a:buFont typeface="Arial"/>
              <a:buChar char="•"/>
            </a:pPr>
            <a:r>
              <a:rPr lang="en-US" dirty="0"/>
              <a:t>Embrace open-source </a:t>
            </a:r>
            <a:r>
              <a:rPr lang="en-US" dirty="0" smtClean="0"/>
              <a:t>concepts</a:t>
            </a:r>
          </a:p>
          <a:p>
            <a:pPr lvl="1">
              <a:buSzPts val="1300"/>
              <a:buFont typeface="Arial"/>
              <a:buChar char="•"/>
            </a:pPr>
            <a:r>
              <a:rPr lang="en-US" dirty="0" smtClean="0"/>
              <a:t>Example: Berkeley’s RISC-V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856201" y="3657600"/>
            <a:ext cx="2601999" cy="2006334"/>
            <a:chOff x="4724400" y="2323563"/>
            <a:chExt cx="4035057" cy="3111330"/>
          </a:xfrm>
        </p:grpSpPr>
        <p:sp>
          <p:nvSpPr>
            <p:cNvPr id="5" name="Rectangle 4"/>
            <p:cNvSpPr/>
            <p:nvPr/>
          </p:nvSpPr>
          <p:spPr>
            <a:xfrm>
              <a:off x="4724400" y="2323563"/>
              <a:ext cx="3962400" cy="30866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Calibri" pitchFamily="34" charset="0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875212" y="2399763"/>
              <a:ext cx="3811588" cy="3035130"/>
              <a:chOff x="4799013" y="3535363"/>
              <a:chExt cx="3811588" cy="3035130"/>
            </a:xfrm>
          </p:grpSpPr>
          <p:cxnSp>
            <p:nvCxnSpPr>
              <p:cNvPr id="7" name="Straight Arrow Connector 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80310" y="4258866"/>
                <a:ext cx="1447800" cy="794"/>
              </a:xfrm>
              <a:prstGeom prst="straightConnector1">
                <a:avLst/>
              </a:prstGeom>
              <a:noFill/>
              <a:ln w="222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Straight Arrow Connector 10"/>
              <p:cNvCxnSpPr>
                <a:cxnSpLocks noChangeShapeType="1"/>
              </p:cNvCxnSpPr>
              <p:nvPr/>
            </p:nvCxnSpPr>
            <p:spPr bwMode="auto">
              <a:xfrm>
                <a:off x="5105401" y="4981575"/>
                <a:ext cx="2056606" cy="1588"/>
              </a:xfrm>
              <a:prstGeom prst="straightConnector1">
                <a:avLst/>
              </a:prstGeom>
              <a:noFill/>
              <a:ln w="222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Oval 8"/>
              <p:cNvSpPr/>
              <p:nvPr/>
            </p:nvSpPr>
            <p:spPr bwMode="auto">
              <a:xfrm>
                <a:off x="5410201" y="3763963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CC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6019801" y="406876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CC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248401" y="391636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CC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6477001" y="399256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CC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5638801" y="4221163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CC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6553201" y="4678363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CC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6172201" y="4373563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CC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5789613" y="5821363"/>
                <a:ext cx="46038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CC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6781801" y="452596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CC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5484813" y="5897563"/>
                <a:ext cx="46038" cy="460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CC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5103813" y="5745163"/>
                <a:ext cx="46038" cy="460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CC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7696201" y="5897563"/>
                <a:ext cx="46037" cy="460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CC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5410201" y="5592763"/>
                <a:ext cx="46037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CC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6629401" y="429736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CC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7391401" y="5592763"/>
                <a:ext cx="46037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CC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7239001" y="5821363"/>
                <a:ext cx="46037" cy="460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CC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5791201" y="5592763"/>
                <a:ext cx="46037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CC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7010401" y="5516563"/>
                <a:ext cx="46037" cy="460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CC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5791201" y="384016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CC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cxnSp>
            <p:nvCxnSpPr>
              <p:cNvPr id="28" name="Straight Arrow Connector 3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418807" y="5744370"/>
                <a:ext cx="762002" cy="1589"/>
              </a:xfrm>
              <a:prstGeom prst="straightConnector1">
                <a:avLst/>
              </a:prstGeom>
              <a:noFill/>
              <a:ln w="222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Arrow Connector 35"/>
              <p:cNvCxnSpPr>
                <a:cxnSpLocks noChangeShapeType="1"/>
              </p:cNvCxnSpPr>
              <p:nvPr/>
            </p:nvCxnSpPr>
            <p:spPr bwMode="auto">
              <a:xfrm>
                <a:off x="4802189" y="6124576"/>
                <a:ext cx="1293812" cy="1587"/>
              </a:xfrm>
              <a:prstGeom prst="straightConnector1">
                <a:avLst/>
              </a:prstGeom>
              <a:noFill/>
              <a:ln w="222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Arrow Connector 3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23807" y="5744370"/>
                <a:ext cx="762003" cy="1590"/>
              </a:xfrm>
              <a:prstGeom prst="straightConnector1">
                <a:avLst/>
              </a:prstGeom>
              <a:noFill/>
              <a:ln w="222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Arrow Connector 35"/>
              <p:cNvCxnSpPr>
                <a:cxnSpLocks noChangeShapeType="1"/>
              </p:cNvCxnSpPr>
              <p:nvPr/>
            </p:nvCxnSpPr>
            <p:spPr bwMode="auto">
              <a:xfrm>
                <a:off x="6707189" y="6124576"/>
                <a:ext cx="1293812" cy="1587"/>
              </a:xfrm>
              <a:prstGeom prst="straightConnector1">
                <a:avLst/>
              </a:prstGeom>
              <a:noFill/>
              <a:ln w="222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" name="TextBox 146"/>
              <p:cNvSpPr txBox="1">
                <a:spLocks noChangeArrowheads="1"/>
              </p:cNvSpPr>
              <p:nvPr/>
            </p:nvSpPr>
            <p:spPr bwMode="auto">
              <a:xfrm>
                <a:off x="7008811" y="3535363"/>
                <a:ext cx="1449390" cy="66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b="1" dirty="0" smtClean="0">
                    <a:solidFill>
                      <a:srgbClr val="056718"/>
                    </a:solidFill>
                    <a:latin typeface="Calibri" pitchFamily="34" charset="0"/>
                  </a:rPr>
                  <a:t>Composed </a:t>
                </a:r>
                <a:r>
                  <a:rPr lang="en-US" sz="1100" b="1" dirty="0">
                    <a:solidFill>
                      <a:srgbClr val="056718"/>
                    </a:solidFill>
                    <a:latin typeface="Calibri" pitchFamily="34" charset="0"/>
                  </a:rPr>
                  <a:t/>
                </a:r>
                <a:br>
                  <a:rPr lang="en-US" sz="1100" b="1" dirty="0">
                    <a:solidFill>
                      <a:srgbClr val="056718"/>
                    </a:solidFill>
                    <a:latin typeface="Calibri" pitchFamily="34" charset="0"/>
                  </a:rPr>
                </a:br>
                <a:r>
                  <a:rPr lang="en-US" sz="1100" b="1" dirty="0" smtClean="0">
                    <a:solidFill>
                      <a:srgbClr val="056718"/>
                    </a:solidFill>
                    <a:latin typeface="Calibri" pitchFamily="34" charset="0"/>
                  </a:rPr>
                  <a:t>design space</a:t>
                </a:r>
                <a:endParaRPr lang="en-US" sz="1100" b="1" dirty="0">
                  <a:solidFill>
                    <a:srgbClr val="056718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TextBox 147"/>
              <p:cNvSpPr txBox="1">
                <a:spLocks noChangeArrowheads="1"/>
              </p:cNvSpPr>
              <p:nvPr/>
            </p:nvSpPr>
            <p:spPr bwMode="auto">
              <a:xfrm>
                <a:off x="4800601" y="6164800"/>
                <a:ext cx="3810000" cy="405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b="1" dirty="0" smtClean="0">
                    <a:solidFill>
                      <a:srgbClr val="056718"/>
                    </a:solidFill>
                    <a:latin typeface="Calibri" pitchFamily="34" charset="0"/>
                  </a:rPr>
                  <a:t>CPU, GPU, Accelerator Design Spaces</a:t>
                </a:r>
                <a:endParaRPr lang="en-US" sz="1100" b="1" dirty="0">
                  <a:solidFill>
                    <a:srgbClr val="056718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34" name="Curved Connector 33"/>
            <p:cNvCxnSpPr/>
            <p:nvPr/>
          </p:nvCxnSpPr>
          <p:spPr bwMode="auto">
            <a:xfrm rot="5400000" flipH="1" flipV="1">
              <a:off x="5280025" y="3701513"/>
              <a:ext cx="1301750" cy="67945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 bwMode="auto">
            <a:xfrm rot="16200000" flipV="1">
              <a:off x="6262687" y="3466563"/>
              <a:ext cx="914400" cy="76200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7086600" y="3505200"/>
              <a:ext cx="1672857" cy="668200"/>
              <a:chOff x="7315200" y="4768490"/>
              <a:chExt cx="1600124" cy="667364"/>
            </a:xfrm>
          </p:grpSpPr>
          <p:sp>
            <p:nvSpPr>
              <p:cNvPr id="37" name="TextBox 155"/>
              <p:cNvSpPr txBox="1">
                <a:spLocks noChangeArrowheads="1"/>
              </p:cNvSpPr>
              <p:nvPr/>
            </p:nvSpPr>
            <p:spPr bwMode="auto">
              <a:xfrm>
                <a:off x="7315200" y="4815523"/>
                <a:ext cx="1457738" cy="52435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sz="1600">
                  <a:latin typeface="Calibri" pitchFamily="34" charset="0"/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 bwMode="auto">
              <a:xfrm rot="5400000" flipH="1" flipV="1">
                <a:off x="7321789" y="5066033"/>
                <a:ext cx="382110" cy="1587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152"/>
              <p:cNvSpPr txBox="1">
                <a:spLocks noChangeArrowheads="1"/>
              </p:cNvSpPr>
              <p:nvPr/>
            </p:nvSpPr>
            <p:spPr bwMode="auto">
              <a:xfrm>
                <a:off x="7543800" y="4768490"/>
                <a:ext cx="1371524" cy="667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pitchFamily="66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100" dirty="0">
                    <a:solidFill>
                      <a:srgbClr val="FF0000"/>
                    </a:solidFill>
                    <a:latin typeface="Calibri" pitchFamily="34" charset="0"/>
                  </a:rPr>
                  <a:t>a</a:t>
                </a:r>
                <a:r>
                  <a:rPr lang="en-US" sz="1100" dirty="0" smtClean="0">
                    <a:solidFill>
                      <a:srgbClr val="FF0000"/>
                    </a:solidFill>
                    <a:latin typeface="Calibri" pitchFamily="34" charset="0"/>
                  </a:rPr>
                  <a:t>utomatic composition</a:t>
                </a:r>
                <a:endParaRPr lang="en-US" sz="11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6019800" y="1295400"/>
            <a:ext cx="2240698" cy="2008203"/>
            <a:chOff x="4848855" y="1733309"/>
            <a:chExt cx="3837949" cy="3473864"/>
          </a:xfrm>
        </p:grpSpPr>
        <p:grpSp>
          <p:nvGrpSpPr>
            <p:cNvPr id="42" name="Group 41"/>
            <p:cNvGrpSpPr/>
            <p:nvPr/>
          </p:nvGrpSpPr>
          <p:grpSpPr>
            <a:xfrm>
              <a:off x="4848855" y="1733309"/>
              <a:ext cx="3837949" cy="3473864"/>
              <a:chOff x="4632244" y="249462"/>
              <a:chExt cx="4087782" cy="3688730"/>
            </a:xfrm>
          </p:grpSpPr>
          <p:graphicFrame>
            <p:nvGraphicFramePr>
              <p:cNvPr id="4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349879"/>
                  </p:ext>
                </p:extLst>
              </p:nvPr>
            </p:nvGraphicFramePr>
            <p:xfrm>
              <a:off x="6096964" y="249462"/>
              <a:ext cx="1155651" cy="12704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36" r:id="rId3" imgW="3713607" imgH="4251579" progId="">
                      <p:embed/>
                    </p:oleObj>
                  </mc:Choice>
                  <mc:Fallback>
                    <p:oleObj r:id="rId3" imgW="3713607" imgH="4251579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96964" y="249462"/>
                            <a:ext cx="1155651" cy="127041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5287892"/>
                  </p:ext>
                </p:extLst>
              </p:nvPr>
            </p:nvGraphicFramePr>
            <p:xfrm>
              <a:off x="4946688" y="3060008"/>
              <a:ext cx="789274" cy="8641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37" r:id="rId5" imgW="3004947" imgH="3438525" progId="">
                      <p:embed/>
                    </p:oleObj>
                  </mc:Choice>
                  <mc:Fallback>
                    <p:oleObj r:id="rId5" imgW="3004947" imgH="343852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6688" y="3060008"/>
                            <a:ext cx="789274" cy="864104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1293997"/>
                  </p:ext>
                </p:extLst>
              </p:nvPr>
            </p:nvGraphicFramePr>
            <p:xfrm>
              <a:off x="6358528" y="3074088"/>
              <a:ext cx="789273" cy="8641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38" r:id="rId7" imgW="3004947" imgH="3438525" progId="">
                      <p:embed/>
                    </p:oleObj>
                  </mc:Choice>
                  <mc:Fallback>
                    <p:oleObj r:id="rId7" imgW="3004947" imgH="343852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58528" y="3074088"/>
                            <a:ext cx="789273" cy="864104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0203911"/>
                  </p:ext>
                </p:extLst>
              </p:nvPr>
            </p:nvGraphicFramePr>
            <p:xfrm>
              <a:off x="6309281" y="1586204"/>
              <a:ext cx="629133" cy="3758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39" r:id="rId9" imgW="1517523" imgH="946023" progId="">
                      <p:embed/>
                    </p:oleObj>
                  </mc:Choice>
                  <mc:Fallback>
                    <p:oleObj r:id="rId9" imgW="1517523" imgH="94602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09281" y="1586204"/>
                            <a:ext cx="629133" cy="37582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3032810"/>
                  </p:ext>
                </p:extLst>
              </p:nvPr>
            </p:nvGraphicFramePr>
            <p:xfrm>
              <a:off x="5156318" y="2542586"/>
              <a:ext cx="629133" cy="3758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40" r:id="rId11" imgW="1517523" imgH="946023" progId="">
                      <p:embed/>
                    </p:oleObj>
                  </mc:Choice>
                  <mc:Fallback>
                    <p:oleObj r:id="rId11" imgW="1517523" imgH="94602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56318" y="2542586"/>
                            <a:ext cx="629133" cy="37582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6387192"/>
                  </p:ext>
                </p:extLst>
              </p:nvPr>
            </p:nvGraphicFramePr>
            <p:xfrm>
              <a:off x="6413852" y="2567756"/>
              <a:ext cx="629133" cy="3758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41" r:id="rId12" imgW="1517523" imgH="946023" progId="">
                      <p:embed/>
                    </p:oleObj>
                  </mc:Choice>
                  <mc:Fallback>
                    <p:oleObj r:id="rId12" imgW="1517523" imgH="94602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13852" y="2567756"/>
                            <a:ext cx="629133" cy="37582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4632244" y="2026871"/>
                <a:ext cx="4087782" cy="42445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b="1" dirty="0" err="1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MxPA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/FCUDA</a:t>
                </a:r>
                <a:endParaRPr lang="en-US" sz="1600" b="1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graphicFrame>
          <p:nvGraphicFramePr>
            <p:cNvPr id="43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7896159" y="3907307"/>
            <a:ext cx="590682" cy="353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42" r:id="rId13" imgW="1517523" imgH="946023" progId="">
                    <p:embed/>
                  </p:oleObj>
                </mc:Choice>
                <mc:Fallback>
                  <p:oleObj r:id="rId13" imgW="1517523" imgH="94602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6159" y="3907307"/>
                          <a:ext cx="590682" cy="3539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7737154" y="4379591"/>
              <a:ext cx="871853" cy="595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alibri"/>
                  <a:cs typeface="Calibri"/>
                </a:rPr>
                <a:t>RTL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28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D:\Dropbox\Screenshots\Screenshot 2015-02-01 20.26.0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7" t="8833" r="27245" b="14292"/>
          <a:stretch/>
        </p:blipFill>
        <p:spPr bwMode="auto">
          <a:xfrm>
            <a:off x="2133601" y="1884392"/>
            <a:ext cx="4267592" cy="43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Berkeley’s RISC V Open-Source ISA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7650" name="Picture 2" descr="https://blog.riscv.org/wp-content/uploads/2014/09/riscv-symbol-text-standard-tall-squ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upload.wikimedia.org/wikipedia/commons/thumb/7/7a/Yunsup_Lee_holding_RISC_V_prototype_chip.jpg/1920px-Yunsup_Lee_holding_RISC_V_prototype_ch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1"/>
            <a:ext cx="2413675" cy="161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410" name="Picture 2" descr="C:\Users\austin\Desktop\downloa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r="-1" b="24301"/>
          <a:stretch/>
        </p:blipFill>
        <p:spPr bwMode="auto">
          <a:xfrm>
            <a:off x="0" y="-4012"/>
            <a:ext cx="9601200" cy="701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7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90600"/>
          </a:xfrm>
        </p:spPr>
        <p:txBody>
          <a:bodyPr>
            <a:noAutofit/>
          </a:bodyPr>
          <a:lstStyle/>
          <a:p>
            <a:r>
              <a:rPr lang="en-US" sz="3000" dirty="0"/>
              <a:t>2</a:t>
            </a:r>
            <a:r>
              <a:rPr lang="en-US" sz="3000" dirty="0" smtClean="0"/>
              <a:t>) Widen </a:t>
            </a:r>
            <a:r>
              <a:rPr lang="en-US" sz="3000" dirty="0"/>
              <a:t>the </a:t>
            </a:r>
            <a:r>
              <a:rPr lang="en-US" sz="3000" dirty="0" smtClean="0"/>
              <a:t>Applicability </a:t>
            </a:r>
            <a:r>
              <a:rPr lang="en-US" sz="3000" dirty="0"/>
              <a:t>of </a:t>
            </a:r>
            <a:r>
              <a:rPr lang="en-US" sz="3000" dirty="0" smtClean="0"/>
              <a:t>Custom H/W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4191000"/>
            <a:ext cx="8534400" cy="2362200"/>
          </a:xfrm>
        </p:spPr>
        <p:txBody>
          <a:bodyPr>
            <a:normAutofit/>
          </a:bodyPr>
          <a:lstStyle/>
          <a:p>
            <a:r>
              <a:rPr lang="en-US" sz="2000" dirty="0"/>
              <a:t>ESP: Ensembles of S</a:t>
            </a:r>
            <a:r>
              <a:rPr lang="en-US" sz="2000" dirty="0" smtClean="0"/>
              <a:t>pecialized Processors</a:t>
            </a:r>
            <a:endParaRPr lang="en-US" sz="1100" dirty="0" smtClean="0"/>
          </a:p>
          <a:p>
            <a:pPr lvl="1"/>
            <a:r>
              <a:rPr lang="en-US" dirty="0" smtClean="0"/>
              <a:t>Ensembles are algorithmic-specific processors optimized for code “patterns”</a:t>
            </a:r>
          </a:p>
          <a:p>
            <a:pPr lvl="1"/>
            <a:r>
              <a:rPr lang="en-US" dirty="0" smtClean="0"/>
              <a:t>Patterns </a:t>
            </a:r>
            <a:r>
              <a:rPr lang="en-US" dirty="0"/>
              <a:t>capture common operations across many applications, each with unique communication </a:t>
            </a:r>
            <a:r>
              <a:rPr lang="en-US" dirty="0" smtClean="0"/>
              <a:t>and </a:t>
            </a:r>
            <a:r>
              <a:rPr lang="en-US" dirty="0"/>
              <a:t>computation </a:t>
            </a:r>
            <a:r>
              <a:rPr lang="en-US" dirty="0" smtClean="0"/>
              <a:t>structure</a:t>
            </a:r>
          </a:p>
          <a:p>
            <a:pPr lvl="1"/>
            <a:r>
              <a:rPr lang="en-US" b="1" i="1" dirty="0" smtClean="0"/>
              <a:t>Approach has the promise of custom accelerator speed and efficiency that is widely applicable to general purpose programs</a:t>
            </a:r>
            <a:endParaRPr lang="en-US" b="1" i="1" dirty="0"/>
          </a:p>
        </p:txBody>
      </p:sp>
      <p:grpSp>
        <p:nvGrpSpPr>
          <p:cNvPr id="88" name="Group 87"/>
          <p:cNvGrpSpPr/>
          <p:nvPr/>
        </p:nvGrpSpPr>
        <p:grpSpPr>
          <a:xfrm>
            <a:off x="838200" y="1295400"/>
            <a:ext cx="7055611" cy="2819400"/>
            <a:chOff x="-990600" y="1295400"/>
            <a:chExt cx="8360409" cy="3048000"/>
          </a:xfrm>
        </p:grpSpPr>
        <p:grpSp>
          <p:nvGrpSpPr>
            <p:cNvPr id="47" name="Group 46"/>
            <p:cNvGrpSpPr/>
            <p:nvPr/>
          </p:nvGrpSpPr>
          <p:grpSpPr>
            <a:xfrm>
              <a:off x="1461436" y="3657600"/>
              <a:ext cx="4800600" cy="685800"/>
              <a:chOff x="533400" y="3657600"/>
              <a:chExt cx="4800600" cy="685800"/>
            </a:xfrm>
          </p:grpSpPr>
          <p:sp>
            <p:nvSpPr>
              <p:cNvPr id="48" name="Rounded Rectangle 47"/>
              <p:cNvSpPr/>
              <p:nvPr/>
            </p:nvSpPr>
            <p:spPr bwMode="auto">
              <a:xfrm>
                <a:off x="533400" y="3657600"/>
                <a:ext cx="4800600" cy="6858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 bwMode="auto">
              <a:xfrm>
                <a:off x="609600" y="3733800"/>
                <a:ext cx="914400" cy="57645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solidFill>
                      <a:schemeClr val="tx1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ILP Engine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 bwMode="auto">
              <a:xfrm>
                <a:off x="1600200" y="3733800"/>
                <a:ext cx="914400" cy="57645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rPr>
                  <a:t>Dense Engine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 bwMode="auto">
              <a:xfrm>
                <a:off x="2590800" y="3733800"/>
                <a:ext cx="914400" cy="57645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rPr>
                  <a:t>Sparse Engine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 bwMode="auto">
              <a:xfrm>
                <a:off x="3581400" y="3733800"/>
                <a:ext cx="914400" cy="57645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rPr>
                  <a:t>Graph Engine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572000" y="3733800"/>
                <a:ext cx="685800" cy="533400"/>
              </a:xfrm>
              <a:prstGeom prst="rect">
                <a:avLst/>
              </a:prstGeom>
              <a:noFill/>
            </p:spPr>
            <p:txBody>
              <a:bodyPr wrap="square" lIns="0" tIns="0" bIns="0" rtlCol="0">
                <a:noAutofit/>
              </a:bodyPr>
              <a:lstStyle/>
              <a:p>
                <a:pPr algn="ctr"/>
                <a:r>
                  <a:rPr lang="en-US" sz="1600" b="1" dirty="0" smtClean="0"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  <a:latin typeface="Calibri"/>
                    <a:cs typeface="Calibri"/>
                  </a:rPr>
                  <a:t>ESP Core</a:t>
                </a:r>
                <a:endParaRPr lang="en-US" sz="1600" b="1" dirty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  <a:latin typeface="Calibri"/>
                  <a:cs typeface="Calibri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385236" y="3048000"/>
              <a:ext cx="4724400" cy="762000"/>
              <a:chOff x="457200" y="3200400"/>
              <a:chExt cx="4724400" cy="762000"/>
            </a:xfrm>
          </p:grpSpPr>
          <p:sp>
            <p:nvSpPr>
              <p:cNvPr id="55" name="Document 54"/>
              <p:cNvSpPr/>
              <p:nvPr/>
            </p:nvSpPr>
            <p:spPr bwMode="auto">
              <a:xfrm>
                <a:off x="457200" y="3200400"/>
                <a:ext cx="4724400" cy="762000"/>
              </a:xfrm>
              <a:prstGeom prst="flowChartDocument">
                <a:avLst/>
              </a:prstGeom>
              <a:solidFill>
                <a:srgbClr val="FEC9FE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56" name="Document 55"/>
              <p:cNvSpPr/>
              <p:nvPr/>
            </p:nvSpPr>
            <p:spPr bwMode="auto">
              <a:xfrm>
                <a:off x="685800" y="3276600"/>
                <a:ext cx="762000" cy="609600"/>
              </a:xfrm>
              <a:prstGeom prst="flowChartDocument">
                <a:avLst/>
              </a:prstGeom>
              <a:solidFill>
                <a:srgbClr val="FEC9FE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rPr>
                  <a:t>Glue Code</a:t>
                </a:r>
              </a:p>
            </p:txBody>
          </p:sp>
          <p:sp>
            <p:nvSpPr>
              <p:cNvPr id="57" name="Document 56"/>
              <p:cNvSpPr/>
              <p:nvPr/>
            </p:nvSpPr>
            <p:spPr bwMode="auto">
              <a:xfrm>
                <a:off x="1600200" y="3276600"/>
                <a:ext cx="914400" cy="609600"/>
              </a:xfrm>
              <a:prstGeom prst="flowChartDocument">
                <a:avLst/>
              </a:prstGeom>
              <a:solidFill>
                <a:srgbClr val="FEC9FE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rPr>
                  <a:t>Dense Code</a:t>
                </a:r>
              </a:p>
            </p:txBody>
          </p:sp>
          <p:sp>
            <p:nvSpPr>
              <p:cNvPr id="58" name="Document 57"/>
              <p:cNvSpPr/>
              <p:nvPr/>
            </p:nvSpPr>
            <p:spPr bwMode="auto">
              <a:xfrm>
                <a:off x="2590800" y="3276600"/>
                <a:ext cx="914400" cy="609600"/>
              </a:xfrm>
              <a:prstGeom prst="flowChartDocument">
                <a:avLst/>
              </a:prstGeom>
              <a:solidFill>
                <a:srgbClr val="FEC9FE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rPr>
                  <a:t>Sparse</a:t>
                </a:r>
                <a:b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rPr>
                </a:b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rPr>
                  <a:t>Code</a:t>
                </a:r>
              </a:p>
            </p:txBody>
          </p:sp>
          <p:sp>
            <p:nvSpPr>
              <p:cNvPr id="59" name="Document 58"/>
              <p:cNvSpPr/>
              <p:nvPr/>
            </p:nvSpPr>
            <p:spPr bwMode="auto">
              <a:xfrm>
                <a:off x="3581400" y="3276600"/>
                <a:ext cx="914400" cy="533400"/>
              </a:xfrm>
              <a:prstGeom prst="flowChartDocument">
                <a:avLst/>
              </a:prstGeom>
              <a:solidFill>
                <a:srgbClr val="FEC9FE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rPr>
                  <a:t>Graph Code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495800" y="3200400"/>
                <a:ext cx="685800" cy="533400"/>
              </a:xfrm>
              <a:prstGeom prst="rect">
                <a:avLst/>
              </a:prstGeom>
              <a:noFill/>
            </p:spPr>
            <p:txBody>
              <a:bodyPr wrap="square" lIns="0" tIns="0" bIns="0" rtlCol="0">
                <a:noAutofit/>
              </a:bodyPr>
              <a:lstStyle/>
              <a:p>
                <a:pPr algn="ctr"/>
                <a:r>
                  <a:rPr lang="en-US" sz="1400" b="1" dirty="0" smtClean="0"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  <a:latin typeface="Calibri"/>
                    <a:cs typeface="Calibri"/>
                  </a:rPr>
                  <a:t>ESP Code</a:t>
                </a:r>
                <a:endParaRPr lang="en-US" sz="1400" b="1" dirty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  <a:latin typeface="Calibri"/>
                  <a:cs typeface="Calibri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2482416" y="2415064"/>
              <a:ext cx="2919380" cy="785335"/>
              <a:chOff x="1554380" y="2417116"/>
              <a:chExt cx="2919380" cy="1037514"/>
            </a:xfrm>
          </p:grpSpPr>
          <p:sp>
            <p:nvSpPr>
              <p:cNvPr id="62" name="Can 61"/>
              <p:cNvSpPr/>
              <p:nvPr/>
            </p:nvSpPr>
            <p:spPr bwMode="auto">
              <a:xfrm rot="793687">
                <a:off x="3928273" y="2417116"/>
                <a:ext cx="545487" cy="950665"/>
              </a:xfrm>
              <a:prstGeom prst="can">
                <a:avLst/>
              </a:prstGeom>
              <a:gradFill flip="none" rotWithShape="1">
                <a:gsLst>
                  <a:gs pos="0">
                    <a:srgbClr val="82FFFF"/>
                  </a:gs>
                  <a:gs pos="100000">
                    <a:srgbClr val="FEC9FE"/>
                  </a:gs>
                </a:gsLst>
                <a:lin ang="5400000" scaled="0"/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63" name="Can 62"/>
              <p:cNvSpPr/>
              <p:nvPr/>
            </p:nvSpPr>
            <p:spPr bwMode="auto">
              <a:xfrm>
                <a:off x="2667000" y="2438403"/>
                <a:ext cx="666599" cy="1016227"/>
              </a:xfrm>
              <a:prstGeom prst="can">
                <a:avLst/>
              </a:prstGeom>
              <a:gradFill flip="none" rotWithShape="1">
                <a:gsLst>
                  <a:gs pos="0">
                    <a:srgbClr val="82FFFF"/>
                  </a:gs>
                  <a:gs pos="100000">
                    <a:srgbClr val="FEC9FE"/>
                  </a:gs>
                </a:gsLst>
                <a:lin ang="5400000" scaled="0"/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64" name="Can 63"/>
              <p:cNvSpPr/>
              <p:nvPr/>
            </p:nvSpPr>
            <p:spPr bwMode="auto">
              <a:xfrm rot="20339519">
                <a:off x="1554380" y="2456582"/>
                <a:ext cx="592180" cy="930574"/>
              </a:xfrm>
              <a:prstGeom prst="can">
                <a:avLst/>
              </a:prstGeom>
              <a:gradFill flip="none" rotWithShape="1">
                <a:gsLst>
                  <a:gs pos="0">
                    <a:srgbClr val="82FFFF"/>
                  </a:gs>
                  <a:gs pos="100000">
                    <a:srgbClr val="FEC9FE"/>
                  </a:gs>
                </a:gsLst>
                <a:lin ang="5400000" scaled="0"/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690036" y="1860816"/>
              <a:ext cx="4572000" cy="653784"/>
              <a:chOff x="762000" y="1860816"/>
              <a:chExt cx="4572000" cy="653784"/>
            </a:xfrm>
          </p:grpSpPr>
          <p:sp>
            <p:nvSpPr>
              <p:cNvPr id="69" name="Rounded Rectangle 68"/>
              <p:cNvSpPr/>
              <p:nvPr/>
            </p:nvSpPr>
            <p:spPr bwMode="auto">
              <a:xfrm>
                <a:off x="762000" y="2133600"/>
                <a:ext cx="1295400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rPr>
                  <a:t>Dense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 bwMode="auto">
              <a:xfrm>
                <a:off x="4038600" y="2133600"/>
                <a:ext cx="1295400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rPr>
                  <a:t>Graph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 bwMode="auto">
              <a:xfrm>
                <a:off x="2209800" y="2133600"/>
                <a:ext cx="1447800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9144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rPr>
                  <a:t>Sparse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580740" y="1860816"/>
                <a:ext cx="537529" cy="639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Calibri"/>
                    <a:cs typeface="Calibri"/>
                  </a:rPr>
                  <a:t>…</a:t>
                </a:r>
                <a:endParaRPr lang="en-US" sz="2800" b="1" dirty="0">
                  <a:latin typeface="Calibri"/>
                  <a:cs typeface="Calibri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2309527" y="1600200"/>
              <a:ext cx="3777896" cy="533400"/>
              <a:chOff x="1381491" y="1600200"/>
              <a:chExt cx="3777896" cy="533400"/>
            </a:xfrm>
          </p:grpSpPr>
          <p:cxnSp>
            <p:nvCxnSpPr>
              <p:cNvPr id="74" name="Straight Arrow Connector 73"/>
              <p:cNvCxnSpPr>
                <a:stCxn id="85" idx="4"/>
                <a:endCxn id="69" idx="0"/>
              </p:cNvCxnSpPr>
              <p:nvPr/>
            </p:nvCxnSpPr>
            <p:spPr bwMode="auto">
              <a:xfrm>
                <a:off x="1381491" y="1905000"/>
                <a:ext cx="28209" cy="2286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76" name="Straight Arrow Connector 75"/>
              <p:cNvCxnSpPr>
                <a:stCxn id="84" idx="3"/>
              </p:cNvCxnSpPr>
              <p:nvPr/>
            </p:nvCxnSpPr>
            <p:spPr bwMode="auto">
              <a:xfrm flipH="1">
                <a:off x="1891364" y="1815726"/>
                <a:ext cx="906631" cy="31787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77" name="Straight Arrow Connector 76"/>
              <p:cNvCxnSpPr>
                <a:stCxn id="86" idx="2"/>
              </p:cNvCxnSpPr>
              <p:nvPr/>
            </p:nvCxnSpPr>
            <p:spPr bwMode="auto">
              <a:xfrm flipH="1">
                <a:off x="3581400" y="1600200"/>
                <a:ext cx="1357964" cy="5334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78" name="Straight Arrow Connector 77"/>
              <p:cNvCxnSpPr>
                <a:stCxn id="84" idx="5"/>
                <a:endCxn id="70" idx="0"/>
              </p:cNvCxnSpPr>
              <p:nvPr/>
            </p:nvCxnSpPr>
            <p:spPr bwMode="auto">
              <a:xfrm>
                <a:off x="4232186" y="1815726"/>
                <a:ext cx="454114" cy="31787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79" name="Straight Arrow Connector 78"/>
              <p:cNvCxnSpPr>
                <a:stCxn id="86" idx="3"/>
                <a:endCxn id="70" idx="0"/>
              </p:cNvCxnSpPr>
              <p:nvPr/>
            </p:nvCxnSpPr>
            <p:spPr bwMode="auto">
              <a:xfrm flipH="1">
                <a:off x="4686300" y="1815726"/>
                <a:ext cx="473087" cy="31787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92" name="Straight Arrow Connector 91"/>
              <p:cNvCxnSpPr>
                <a:stCxn id="85" idx="5"/>
                <a:endCxn id="71" idx="0"/>
              </p:cNvCxnSpPr>
              <p:nvPr/>
            </p:nvCxnSpPr>
            <p:spPr bwMode="auto">
              <a:xfrm>
                <a:off x="2098586" y="1826885"/>
                <a:ext cx="835114" cy="30671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80" name="Group 79"/>
            <p:cNvGrpSpPr/>
            <p:nvPr/>
          </p:nvGrpSpPr>
          <p:grpSpPr>
            <a:xfrm>
              <a:off x="-990600" y="1295400"/>
              <a:ext cx="8360409" cy="1252226"/>
              <a:chOff x="-1926910" y="1295400"/>
              <a:chExt cx="8480553" cy="1252226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-1153961" y="1447800"/>
                <a:ext cx="1545901" cy="414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  <a:latin typeface="Calibri"/>
                    <a:cs typeface="Calibri"/>
                  </a:rPr>
                  <a:t>Applications</a:t>
                </a:r>
                <a:endParaRPr lang="en-US" sz="1600" b="1" dirty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  <a:latin typeface="Calibri"/>
                  <a:cs typeface="Calibri"/>
                </a:endParaRPr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391941" y="1295400"/>
                <a:ext cx="6161702" cy="609600"/>
                <a:chOff x="391941" y="1295400"/>
                <a:chExt cx="6161702" cy="609600"/>
              </a:xfrm>
            </p:grpSpPr>
            <p:sp>
              <p:nvSpPr>
                <p:cNvPr id="84" name="Oval 83"/>
                <p:cNvSpPr/>
                <p:nvPr/>
              </p:nvSpPr>
              <p:spPr bwMode="auto">
                <a:xfrm>
                  <a:off x="2556202" y="1295400"/>
                  <a:ext cx="2057400" cy="6096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ＭＳ Ｐゴシック" pitchFamily="18" charset="-128"/>
                      <a:cs typeface="Calibri"/>
                    </a:rPr>
                    <a:t>Multimedia Analysis</a:t>
                  </a:r>
                  <a:endPara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 bwMode="auto">
                <a:xfrm>
                  <a:off x="391941" y="1371600"/>
                  <a:ext cx="2057400" cy="5334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ＭＳ Ｐゴシック" pitchFamily="18" charset="-128"/>
                      <a:cs typeface="Calibri"/>
                    </a:rPr>
                    <a:t>Computer Vision</a:t>
                  </a:r>
                  <a:endPara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 bwMode="auto">
                <a:xfrm>
                  <a:off x="5029643" y="1295400"/>
                  <a:ext cx="1524000" cy="6096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 smtClean="0">
                      <a:solidFill>
                        <a:schemeClr val="tx1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Machine Learning</a:t>
                  </a:r>
                  <a:endPara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-1926910" y="2133600"/>
                <a:ext cx="2859918" cy="414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  <a:latin typeface="Calibri"/>
                    <a:cs typeface="Calibri"/>
                  </a:rPr>
                  <a:t>Computational Patterns</a:t>
                </a:r>
                <a:endParaRPr lang="en-US" sz="1600" b="1" dirty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  <a:latin typeface="Calibri"/>
                  <a:cs typeface="Calibri"/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990600" y="2590800"/>
              <a:ext cx="63246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b="1" dirty="0" smtClean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  <a:latin typeface="Calibri"/>
                  <a:cs typeface="Calibri"/>
                </a:rPr>
                <a:t>Specializers with custom implementations and autotuning</a:t>
              </a:r>
              <a:endParaRPr lang="en-US" sz="16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858000" y="838200"/>
            <a:ext cx="1952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[Asanovic, Keutzer]</a:t>
            </a:r>
          </a:p>
        </p:txBody>
      </p:sp>
    </p:spTree>
    <p:extLst>
      <p:ext uri="{BB962C8B-B14F-4D97-AF65-F5344CB8AC3E}">
        <p14:creationId xmlns:p14="http://schemas.microsoft.com/office/powerpoint/2010/main" val="24343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3) Reduce </a:t>
            </a:r>
            <a:r>
              <a:rPr lang="en-US" sz="3000" dirty="0"/>
              <a:t>the cost of </a:t>
            </a:r>
            <a:r>
              <a:rPr lang="en-US" sz="3000" dirty="0" smtClean="0"/>
              <a:t>manufacturing H/W</a:t>
            </a:r>
            <a:endParaRPr lang="en-US" sz="3000" dirty="0"/>
          </a:p>
        </p:txBody>
      </p:sp>
      <p:sp>
        <p:nvSpPr>
          <p:cNvPr id="5" name="Cube 4"/>
          <p:cNvSpPr/>
          <p:nvPr/>
        </p:nvSpPr>
        <p:spPr>
          <a:xfrm>
            <a:off x="935501" y="3531127"/>
            <a:ext cx="4135901" cy="1049274"/>
          </a:xfrm>
          <a:prstGeom prst="cube">
            <a:avLst>
              <a:gd name="adj" fmla="val 97474"/>
            </a:avLst>
          </a:prstGeom>
          <a:solidFill>
            <a:srgbClr val="FFFF6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77" name="Group 76"/>
          <p:cNvGrpSpPr/>
          <p:nvPr/>
        </p:nvGrpSpPr>
        <p:grpSpPr>
          <a:xfrm>
            <a:off x="1356617" y="3185441"/>
            <a:ext cx="1809785" cy="1100133"/>
            <a:chOff x="2686015" y="3048000"/>
            <a:chExt cx="1809785" cy="1100133"/>
          </a:xfrm>
        </p:grpSpPr>
        <p:sp>
          <p:nvSpPr>
            <p:cNvPr id="7" name="Cube 6"/>
            <p:cNvSpPr/>
            <p:nvPr/>
          </p:nvSpPr>
          <p:spPr>
            <a:xfrm>
              <a:off x="2763129" y="3285078"/>
              <a:ext cx="1645920" cy="740664"/>
            </a:xfrm>
            <a:prstGeom prst="cube">
              <a:avLst>
                <a:gd name="adj" fmla="val 83975"/>
              </a:avLst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015" y="3048000"/>
              <a:ext cx="1809785" cy="1100133"/>
            </a:xfrm>
            <a:prstGeom prst="rect">
              <a:avLst/>
            </a:prstGeom>
            <a:scene3d>
              <a:camera prst="orthographicFront">
                <a:rot lat="1290000" lon="4200000" rev="16200000"/>
              </a:camera>
              <a:lightRig rig="threePt" dir="t"/>
            </a:scene3d>
            <a:sp3d>
              <a:bevelT w="0" h="0"/>
            </a:sp3d>
          </p:spPr>
        </p:pic>
      </p:grpSp>
      <p:grpSp>
        <p:nvGrpSpPr>
          <p:cNvPr id="81" name="Group 80"/>
          <p:cNvGrpSpPr/>
          <p:nvPr/>
        </p:nvGrpSpPr>
        <p:grpSpPr>
          <a:xfrm>
            <a:off x="2921975" y="3414041"/>
            <a:ext cx="2073227" cy="401193"/>
            <a:chOff x="3281874" y="3352800"/>
            <a:chExt cx="2073227" cy="401193"/>
          </a:xfrm>
        </p:grpSpPr>
        <p:sp>
          <p:nvSpPr>
            <p:cNvPr id="6" name="Cube 5"/>
            <p:cNvSpPr/>
            <p:nvPr/>
          </p:nvSpPr>
          <p:spPr>
            <a:xfrm>
              <a:off x="3281874" y="3352800"/>
              <a:ext cx="2073227" cy="401193"/>
            </a:xfrm>
            <a:prstGeom prst="cube">
              <a:avLst>
                <a:gd name="adj" fmla="val 69872"/>
              </a:avLst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34860" y="3362324"/>
              <a:ext cx="8659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 Narrow" pitchFamily="34" charset="0"/>
                </a:rPr>
                <a:t>H/W brick</a:t>
              </a:r>
              <a:endParaRPr lang="en-US" sz="1400" b="1" dirty="0">
                <a:latin typeface="Arial Narrow" pitchFamily="34" charset="0"/>
              </a:endParaRPr>
            </a:p>
          </p:txBody>
        </p:sp>
      </p:grp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486400"/>
          </a:xfrm>
        </p:spPr>
        <p:txBody>
          <a:bodyPr>
            <a:noAutofit/>
          </a:bodyPr>
          <a:lstStyle/>
          <a:p>
            <a:r>
              <a:rPr lang="en-US" b="1" i="1" dirty="0" smtClean="0"/>
              <a:t>Brick-and-mortar silicon </a:t>
            </a:r>
            <a:r>
              <a:rPr lang="en-US" dirty="0" smtClean="0"/>
              <a:t>explores </a:t>
            </a:r>
            <a:r>
              <a:rPr lang="en-US" b="1" i="1" dirty="0" smtClean="0"/>
              <a:t>assembly-time customization</a:t>
            </a:r>
            <a:r>
              <a:rPr lang="en-US" dirty="0" smtClean="0"/>
              <a:t>, i.e., MCMs + 3D + FPGA interconnect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Diversity via brick ecosystem &amp; interconnect flexibility</a:t>
            </a:r>
          </a:p>
          <a:p>
            <a:r>
              <a:rPr lang="en-US" dirty="0" smtClean="0"/>
              <a:t>Brick design costs amortized across all designs</a:t>
            </a:r>
          </a:p>
          <a:p>
            <a:r>
              <a:rPr lang="en-US" dirty="0" smtClean="0"/>
              <a:t>Robust interconnect and custom bricks rival ASIC speeds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2404402" y="3533108"/>
            <a:ext cx="2331939" cy="1100133"/>
            <a:chOff x="3821246" y="4538667"/>
            <a:chExt cx="2331939" cy="1100133"/>
          </a:xfrm>
        </p:grpSpPr>
        <p:sp>
          <p:nvSpPr>
            <p:cNvPr id="8" name="Cube 7"/>
            <p:cNvSpPr/>
            <p:nvPr/>
          </p:nvSpPr>
          <p:spPr>
            <a:xfrm>
              <a:off x="3932311" y="4814435"/>
              <a:ext cx="1044800" cy="401193"/>
            </a:xfrm>
            <a:prstGeom prst="cube">
              <a:avLst>
                <a:gd name="adj" fmla="val 69872"/>
              </a:avLst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Cube 9"/>
            <p:cNvSpPr/>
            <p:nvPr/>
          </p:nvSpPr>
          <p:spPr>
            <a:xfrm>
              <a:off x="3821246" y="5123045"/>
              <a:ext cx="838678" cy="401193"/>
            </a:xfrm>
            <a:prstGeom prst="cube">
              <a:avLst>
                <a:gd name="adj" fmla="val 69872"/>
              </a:avLst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Cube 10"/>
            <p:cNvSpPr/>
            <p:nvPr/>
          </p:nvSpPr>
          <p:spPr>
            <a:xfrm>
              <a:off x="4428471" y="4783574"/>
              <a:ext cx="1645920" cy="740664"/>
            </a:xfrm>
            <a:prstGeom prst="cube">
              <a:avLst>
                <a:gd name="adj" fmla="val 83975"/>
              </a:avLst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0" name="Picture 2" descr="C:\Users\valeria\Desktop\MC900353994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47850">
              <a:off x="4027737" y="4952020"/>
              <a:ext cx="483967" cy="556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4538667"/>
              <a:ext cx="1809785" cy="1100133"/>
            </a:xfrm>
            <a:prstGeom prst="rect">
              <a:avLst/>
            </a:prstGeom>
            <a:scene3d>
              <a:camera prst="orthographicFront">
                <a:rot lat="1290000" lon="4200000" rev="16200000"/>
              </a:camera>
              <a:lightRig rig="threePt" dir="t"/>
            </a:scene3d>
            <a:sp3d>
              <a:bevelT w="0" h="0"/>
            </a:sp3d>
          </p:spPr>
        </p:pic>
        <p:pic>
          <p:nvPicPr>
            <p:cNvPr id="47" name="Picture 2" descr="C:\Users\valeria\Desktop\MC900353994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79000">
              <a:off x="4959921" y="4831175"/>
              <a:ext cx="497590" cy="571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/>
          <p:cNvGrpSpPr/>
          <p:nvPr/>
        </p:nvGrpSpPr>
        <p:grpSpPr>
          <a:xfrm>
            <a:off x="935501" y="2286000"/>
            <a:ext cx="4135901" cy="1678073"/>
            <a:chOff x="1981200" y="2360527"/>
            <a:chExt cx="4135901" cy="1678073"/>
          </a:xfrm>
        </p:grpSpPr>
        <p:grpSp>
          <p:nvGrpSpPr>
            <p:cNvPr id="13" name="Group 12"/>
            <p:cNvGrpSpPr/>
            <p:nvPr/>
          </p:nvGrpSpPr>
          <p:grpSpPr>
            <a:xfrm>
              <a:off x="4349849" y="2597032"/>
              <a:ext cx="1527801" cy="1017231"/>
              <a:chOff x="5181600" y="1434979"/>
              <a:chExt cx="1697557" cy="1255840"/>
            </a:xfrm>
          </p:grpSpPr>
          <p:sp>
            <p:nvSpPr>
              <p:cNvPr id="14" name="Down Arrow 13"/>
              <p:cNvSpPr/>
              <p:nvPr/>
            </p:nvSpPr>
            <p:spPr>
              <a:xfrm>
                <a:off x="6334126" y="1436574"/>
                <a:ext cx="142874" cy="1254244"/>
              </a:xfrm>
              <a:prstGeom prst="downArrow">
                <a:avLst/>
              </a:prstGeom>
              <a:solidFill>
                <a:srgbClr val="765A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" name="Down Arrow 14"/>
              <p:cNvSpPr/>
              <p:nvPr/>
            </p:nvSpPr>
            <p:spPr>
              <a:xfrm>
                <a:off x="6736283" y="1436574"/>
                <a:ext cx="142874" cy="1254244"/>
              </a:xfrm>
              <a:prstGeom prst="downArrow">
                <a:avLst/>
              </a:prstGeom>
              <a:solidFill>
                <a:srgbClr val="765A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6113275" y="1434979"/>
                <a:ext cx="142874" cy="1254244"/>
              </a:xfrm>
              <a:prstGeom prst="downArrow">
                <a:avLst/>
              </a:prstGeom>
              <a:solidFill>
                <a:srgbClr val="765A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" name="Down Arrow 16"/>
              <p:cNvSpPr/>
              <p:nvPr/>
            </p:nvSpPr>
            <p:spPr>
              <a:xfrm>
                <a:off x="5402451" y="1436575"/>
                <a:ext cx="142874" cy="1254244"/>
              </a:xfrm>
              <a:prstGeom prst="downArrow">
                <a:avLst/>
              </a:prstGeom>
              <a:solidFill>
                <a:srgbClr val="765A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" name="Down Arrow 17"/>
              <p:cNvSpPr/>
              <p:nvPr/>
            </p:nvSpPr>
            <p:spPr>
              <a:xfrm>
                <a:off x="5626288" y="1434980"/>
                <a:ext cx="142874" cy="1254244"/>
              </a:xfrm>
              <a:prstGeom prst="downArrow">
                <a:avLst/>
              </a:prstGeom>
              <a:solidFill>
                <a:srgbClr val="765A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9" name="Down Arrow 18"/>
              <p:cNvSpPr/>
              <p:nvPr/>
            </p:nvSpPr>
            <p:spPr>
              <a:xfrm>
                <a:off x="5876926" y="1436575"/>
                <a:ext cx="142874" cy="1254244"/>
              </a:xfrm>
              <a:prstGeom prst="downArrow">
                <a:avLst/>
              </a:prstGeom>
              <a:solidFill>
                <a:srgbClr val="765A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" name="Down Arrow 19"/>
              <p:cNvSpPr/>
              <p:nvPr/>
            </p:nvSpPr>
            <p:spPr>
              <a:xfrm>
                <a:off x="5181600" y="1434980"/>
                <a:ext cx="142874" cy="1254244"/>
              </a:xfrm>
              <a:prstGeom prst="downArrow">
                <a:avLst/>
              </a:prstGeom>
              <a:solidFill>
                <a:srgbClr val="765A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" name="Down Arrow 20"/>
              <p:cNvSpPr/>
              <p:nvPr/>
            </p:nvSpPr>
            <p:spPr>
              <a:xfrm>
                <a:off x="6543674" y="1434980"/>
                <a:ext cx="142874" cy="1254244"/>
              </a:xfrm>
              <a:prstGeom prst="downArrow">
                <a:avLst/>
              </a:prstGeom>
              <a:solidFill>
                <a:srgbClr val="765A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840082" y="2718319"/>
              <a:ext cx="902008" cy="1019385"/>
              <a:chOff x="5726303" y="1584719"/>
              <a:chExt cx="1002231" cy="1258500"/>
            </a:xfrm>
          </p:grpSpPr>
          <p:sp>
            <p:nvSpPr>
              <p:cNvPr id="23" name="Down Arrow 22"/>
              <p:cNvSpPr/>
              <p:nvPr/>
            </p:nvSpPr>
            <p:spPr>
              <a:xfrm>
                <a:off x="6183503" y="1586318"/>
                <a:ext cx="142874" cy="1256900"/>
              </a:xfrm>
              <a:prstGeom prst="downArrow">
                <a:avLst/>
              </a:prstGeom>
              <a:solidFill>
                <a:srgbClr val="C495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" name="Down Arrow 23"/>
              <p:cNvSpPr/>
              <p:nvPr/>
            </p:nvSpPr>
            <p:spPr>
              <a:xfrm>
                <a:off x="6585660" y="1586318"/>
                <a:ext cx="142874" cy="1256900"/>
              </a:xfrm>
              <a:prstGeom prst="downArrow">
                <a:avLst/>
              </a:prstGeom>
              <a:solidFill>
                <a:srgbClr val="C495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" name="Down Arrow 24"/>
              <p:cNvSpPr/>
              <p:nvPr/>
            </p:nvSpPr>
            <p:spPr>
              <a:xfrm>
                <a:off x="5962652" y="1584719"/>
                <a:ext cx="142874" cy="1256900"/>
              </a:xfrm>
              <a:prstGeom prst="downArrow">
                <a:avLst/>
              </a:prstGeom>
              <a:solidFill>
                <a:srgbClr val="C495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" name="Down Arrow 25"/>
              <p:cNvSpPr/>
              <p:nvPr/>
            </p:nvSpPr>
            <p:spPr>
              <a:xfrm>
                <a:off x="5726303" y="1586319"/>
                <a:ext cx="142874" cy="1256900"/>
              </a:xfrm>
              <a:prstGeom prst="downArrow">
                <a:avLst/>
              </a:prstGeom>
              <a:solidFill>
                <a:srgbClr val="C495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" name="Down Arrow 26"/>
              <p:cNvSpPr/>
              <p:nvPr/>
            </p:nvSpPr>
            <p:spPr>
              <a:xfrm>
                <a:off x="6393051" y="1584720"/>
                <a:ext cx="142874" cy="1256900"/>
              </a:xfrm>
              <a:prstGeom prst="downArrow">
                <a:avLst/>
              </a:prstGeom>
              <a:solidFill>
                <a:srgbClr val="C495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087083" y="2857532"/>
              <a:ext cx="490528" cy="1057625"/>
              <a:chOff x="6000748" y="1756583"/>
              <a:chExt cx="545031" cy="1305710"/>
            </a:xfrm>
          </p:grpSpPr>
          <p:sp>
            <p:nvSpPr>
              <p:cNvPr id="49" name="Down Arrow 48"/>
              <p:cNvSpPr/>
              <p:nvPr/>
            </p:nvSpPr>
            <p:spPr>
              <a:xfrm>
                <a:off x="6000748" y="1758240"/>
                <a:ext cx="142874" cy="1304053"/>
              </a:xfrm>
              <a:prstGeom prst="downArrow">
                <a:avLst/>
              </a:prstGeom>
              <a:solidFill>
                <a:srgbClr val="EAB2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0" name="Down Arrow 49"/>
              <p:cNvSpPr/>
              <p:nvPr/>
            </p:nvSpPr>
            <p:spPr>
              <a:xfrm>
                <a:off x="6402905" y="1758240"/>
                <a:ext cx="142874" cy="1304053"/>
              </a:xfrm>
              <a:prstGeom prst="downArrow">
                <a:avLst/>
              </a:prstGeom>
              <a:solidFill>
                <a:srgbClr val="EAB2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1" name="Down Arrow 50"/>
              <p:cNvSpPr/>
              <p:nvPr/>
            </p:nvSpPr>
            <p:spPr>
              <a:xfrm>
                <a:off x="6210296" y="1756583"/>
                <a:ext cx="142874" cy="1304053"/>
              </a:xfrm>
              <a:prstGeom prst="downArrow">
                <a:avLst/>
              </a:prstGeom>
              <a:solidFill>
                <a:srgbClr val="EAB2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52" name="Down Arrow 51"/>
            <p:cNvSpPr/>
            <p:nvPr/>
          </p:nvSpPr>
          <p:spPr>
            <a:xfrm>
              <a:off x="5329009" y="2996741"/>
              <a:ext cx="128587" cy="1041859"/>
            </a:xfrm>
            <a:prstGeom prst="downArrow">
              <a:avLst/>
            </a:prstGeom>
            <a:solidFill>
              <a:srgbClr val="FFCD2D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981200" y="2360527"/>
              <a:ext cx="4135901" cy="1049274"/>
              <a:chOff x="2549769" y="1143000"/>
              <a:chExt cx="4595446" cy="1295400"/>
            </a:xfrm>
          </p:grpSpPr>
          <p:sp>
            <p:nvSpPr>
              <p:cNvPr id="54" name="Cube 53"/>
              <p:cNvSpPr/>
              <p:nvPr/>
            </p:nvSpPr>
            <p:spPr>
              <a:xfrm>
                <a:off x="2549769" y="1143000"/>
                <a:ext cx="4595446" cy="1295400"/>
              </a:xfrm>
              <a:prstGeom prst="cube">
                <a:avLst>
                  <a:gd name="adj" fmla="val 97474"/>
                </a:avLst>
              </a:prstGeom>
              <a:solidFill>
                <a:srgbClr val="FFFF66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3100385" y="1295400"/>
                <a:ext cx="3462341" cy="922098"/>
                <a:chOff x="3100385" y="1295400"/>
                <a:chExt cx="3462341" cy="922098"/>
              </a:xfrm>
            </p:grpSpPr>
            <p:sp>
              <p:nvSpPr>
                <p:cNvPr id="56" name="Quad Arrow Callout 55"/>
                <p:cNvSpPr/>
                <p:nvPr/>
              </p:nvSpPr>
              <p:spPr>
                <a:xfrm>
                  <a:off x="3590926" y="1295400"/>
                  <a:ext cx="457200" cy="422031"/>
                </a:xfrm>
                <a:prstGeom prst="quadArrowCallout">
                  <a:avLst/>
                </a:prstGeom>
                <a:solidFill>
                  <a:schemeClr val="accent6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7" name="Quad Arrow Callout 56"/>
                <p:cNvSpPr/>
                <p:nvPr/>
              </p:nvSpPr>
              <p:spPr>
                <a:xfrm>
                  <a:off x="4419600" y="1295400"/>
                  <a:ext cx="457200" cy="422031"/>
                </a:xfrm>
                <a:prstGeom prst="quadArrowCallout">
                  <a:avLst/>
                </a:prstGeom>
                <a:solidFill>
                  <a:schemeClr val="accent6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8" name="Quad Arrow Callout 57"/>
                <p:cNvSpPr/>
                <p:nvPr/>
              </p:nvSpPr>
              <p:spPr>
                <a:xfrm>
                  <a:off x="5257800" y="1295400"/>
                  <a:ext cx="457200" cy="422031"/>
                </a:xfrm>
                <a:prstGeom prst="quadArrowCallout">
                  <a:avLst/>
                </a:prstGeom>
                <a:solidFill>
                  <a:schemeClr val="accent6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9" name="Left-Right Arrow 58"/>
                <p:cNvSpPr/>
                <p:nvPr/>
              </p:nvSpPr>
              <p:spPr>
                <a:xfrm>
                  <a:off x="4902808" y="1434978"/>
                  <a:ext cx="331177" cy="152400"/>
                </a:xfrm>
                <a:prstGeom prst="leftRightArrow">
                  <a:avLst/>
                </a:prstGeom>
                <a:solidFill>
                  <a:srgbClr val="FFC000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0" name="Left-Right Arrow 59"/>
                <p:cNvSpPr/>
                <p:nvPr/>
              </p:nvSpPr>
              <p:spPr>
                <a:xfrm>
                  <a:off x="5743940" y="1434978"/>
                  <a:ext cx="331177" cy="152400"/>
                </a:xfrm>
                <a:prstGeom prst="leftRightArrow">
                  <a:avLst/>
                </a:prstGeom>
                <a:solidFill>
                  <a:srgbClr val="FFC000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1" name="Left-Right Arrow 60"/>
                <p:cNvSpPr/>
                <p:nvPr/>
              </p:nvSpPr>
              <p:spPr>
                <a:xfrm rot="8050449">
                  <a:off x="4242226" y="1680382"/>
                  <a:ext cx="331177" cy="152400"/>
                </a:xfrm>
                <a:prstGeom prst="leftRightArrow">
                  <a:avLst/>
                </a:prstGeom>
                <a:solidFill>
                  <a:srgbClr val="FFC000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2" name="Quad Arrow Callout 61"/>
                <p:cNvSpPr/>
                <p:nvPr/>
              </p:nvSpPr>
              <p:spPr>
                <a:xfrm>
                  <a:off x="6105526" y="1295400"/>
                  <a:ext cx="457200" cy="422031"/>
                </a:xfrm>
                <a:prstGeom prst="quadArrowCallout">
                  <a:avLst/>
                </a:prstGeom>
                <a:solidFill>
                  <a:schemeClr val="accent6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3" name="Left-Right Arrow 62"/>
                <p:cNvSpPr/>
                <p:nvPr/>
              </p:nvSpPr>
              <p:spPr>
                <a:xfrm>
                  <a:off x="4069371" y="1434978"/>
                  <a:ext cx="331177" cy="152400"/>
                </a:xfrm>
                <a:prstGeom prst="leftRightArrow">
                  <a:avLst/>
                </a:prstGeom>
                <a:solidFill>
                  <a:srgbClr val="FFC000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4" name="Quad Arrow Callout 63"/>
                <p:cNvSpPr/>
                <p:nvPr/>
              </p:nvSpPr>
              <p:spPr>
                <a:xfrm>
                  <a:off x="3100385" y="1795467"/>
                  <a:ext cx="457200" cy="422031"/>
                </a:xfrm>
                <a:prstGeom prst="quadArrowCallout">
                  <a:avLst/>
                </a:prstGeom>
                <a:solidFill>
                  <a:schemeClr val="accent6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5" name="Quad Arrow Callout 64"/>
                <p:cNvSpPr/>
                <p:nvPr/>
              </p:nvSpPr>
              <p:spPr>
                <a:xfrm>
                  <a:off x="3929059" y="1795467"/>
                  <a:ext cx="457200" cy="422031"/>
                </a:xfrm>
                <a:prstGeom prst="quadArrowCallout">
                  <a:avLst/>
                </a:prstGeom>
                <a:solidFill>
                  <a:schemeClr val="accent6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6" name="Quad Arrow Callout 65"/>
                <p:cNvSpPr/>
                <p:nvPr/>
              </p:nvSpPr>
              <p:spPr>
                <a:xfrm>
                  <a:off x="4767259" y="1795467"/>
                  <a:ext cx="457200" cy="422031"/>
                </a:xfrm>
                <a:prstGeom prst="quadArrowCallout">
                  <a:avLst/>
                </a:prstGeom>
                <a:solidFill>
                  <a:schemeClr val="accent6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7" name="Left-Right Arrow 66"/>
                <p:cNvSpPr/>
                <p:nvPr/>
              </p:nvSpPr>
              <p:spPr>
                <a:xfrm>
                  <a:off x="4412267" y="1935045"/>
                  <a:ext cx="331177" cy="152400"/>
                </a:xfrm>
                <a:prstGeom prst="leftRightArrow">
                  <a:avLst/>
                </a:prstGeom>
                <a:solidFill>
                  <a:srgbClr val="FFC000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8" name="Left-Right Arrow 67"/>
                <p:cNvSpPr/>
                <p:nvPr/>
              </p:nvSpPr>
              <p:spPr>
                <a:xfrm>
                  <a:off x="5253399" y="1935045"/>
                  <a:ext cx="331177" cy="152400"/>
                </a:xfrm>
                <a:prstGeom prst="leftRightArrow">
                  <a:avLst/>
                </a:prstGeom>
                <a:solidFill>
                  <a:srgbClr val="FFC000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9" name="Quad Arrow Callout 68"/>
                <p:cNvSpPr/>
                <p:nvPr/>
              </p:nvSpPr>
              <p:spPr>
                <a:xfrm>
                  <a:off x="5614985" y="1795467"/>
                  <a:ext cx="457200" cy="422031"/>
                </a:xfrm>
                <a:prstGeom prst="quadArrowCallout">
                  <a:avLst/>
                </a:prstGeom>
                <a:solidFill>
                  <a:schemeClr val="accent6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0" name="Left-Right Arrow 69"/>
                <p:cNvSpPr/>
                <p:nvPr/>
              </p:nvSpPr>
              <p:spPr>
                <a:xfrm>
                  <a:off x="3578830" y="1935045"/>
                  <a:ext cx="331177" cy="152400"/>
                </a:xfrm>
                <a:prstGeom prst="leftRightArrow">
                  <a:avLst/>
                </a:prstGeom>
                <a:solidFill>
                  <a:srgbClr val="FFC000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1" name="Left-Right Arrow 70"/>
                <p:cNvSpPr/>
                <p:nvPr/>
              </p:nvSpPr>
              <p:spPr>
                <a:xfrm rot="8050449">
                  <a:off x="5920518" y="1683042"/>
                  <a:ext cx="331177" cy="152400"/>
                </a:xfrm>
                <a:prstGeom prst="leftRightArrow">
                  <a:avLst/>
                </a:prstGeom>
                <a:solidFill>
                  <a:srgbClr val="FFC000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2" name="Left-Right Arrow 71"/>
                <p:cNvSpPr/>
                <p:nvPr/>
              </p:nvSpPr>
              <p:spPr>
                <a:xfrm rot="8050449">
                  <a:off x="5074570" y="1683043"/>
                  <a:ext cx="331177" cy="152400"/>
                </a:xfrm>
                <a:prstGeom prst="leftRightArrow">
                  <a:avLst/>
                </a:prstGeom>
                <a:solidFill>
                  <a:srgbClr val="FFC000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3" name="Left-Right Arrow 72"/>
                <p:cNvSpPr/>
                <p:nvPr/>
              </p:nvSpPr>
              <p:spPr>
                <a:xfrm rot="8050449">
                  <a:off x="3406589" y="1683044"/>
                  <a:ext cx="331177" cy="152400"/>
                </a:xfrm>
                <a:prstGeom prst="leftRightArrow">
                  <a:avLst/>
                </a:prstGeom>
                <a:solidFill>
                  <a:srgbClr val="FFC000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sp>
        <p:nvSpPr>
          <p:cNvPr id="9" name="Cube 8"/>
          <p:cNvSpPr/>
          <p:nvPr/>
        </p:nvSpPr>
        <p:spPr>
          <a:xfrm>
            <a:off x="1048042" y="4129710"/>
            <a:ext cx="1508760" cy="401193"/>
          </a:xfrm>
          <a:prstGeom prst="cube">
            <a:avLst>
              <a:gd name="adj" fmla="val 69872"/>
            </a:avLst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87" name="Group 86"/>
          <p:cNvGrpSpPr/>
          <p:nvPr/>
        </p:nvGrpSpPr>
        <p:grpSpPr>
          <a:xfrm>
            <a:off x="914400" y="3414041"/>
            <a:ext cx="4135901" cy="1049274"/>
            <a:chOff x="2549769" y="1143000"/>
            <a:chExt cx="4595446" cy="1295400"/>
          </a:xfrm>
        </p:grpSpPr>
        <p:sp>
          <p:nvSpPr>
            <p:cNvPr id="88" name="Cube 87"/>
            <p:cNvSpPr/>
            <p:nvPr/>
          </p:nvSpPr>
          <p:spPr>
            <a:xfrm>
              <a:off x="2549769" y="1143000"/>
              <a:ext cx="4595446" cy="1295400"/>
            </a:xfrm>
            <a:prstGeom prst="cube">
              <a:avLst>
                <a:gd name="adj" fmla="val 97474"/>
              </a:avLst>
            </a:prstGeom>
            <a:solidFill>
              <a:srgbClr val="FFFF66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3100385" y="1295400"/>
              <a:ext cx="3462341" cy="922098"/>
              <a:chOff x="3100385" y="1295400"/>
              <a:chExt cx="3462341" cy="922098"/>
            </a:xfrm>
          </p:grpSpPr>
          <p:sp>
            <p:nvSpPr>
              <p:cNvPr id="90" name="Quad Arrow Callout 89"/>
              <p:cNvSpPr/>
              <p:nvPr/>
            </p:nvSpPr>
            <p:spPr>
              <a:xfrm>
                <a:off x="3590926" y="1295400"/>
                <a:ext cx="457200" cy="422031"/>
              </a:xfrm>
              <a:prstGeom prst="quadArrowCallout">
                <a:avLst/>
              </a:prstGeom>
              <a:solidFill>
                <a:schemeClr val="accent6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1" name="Quad Arrow Callout 90"/>
              <p:cNvSpPr/>
              <p:nvPr/>
            </p:nvSpPr>
            <p:spPr>
              <a:xfrm>
                <a:off x="4419600" y="1295400"/>
                <a:ext cx="457200" cy="422031"/>
              </a:xfrm>
              <a:prstGeom prst="quadArrowCallout">
                <a:avLst/>
              </a:prstGeom>
              <a:solidFill>
                <a:schemeClr val="accent6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2" name="Quad Arrow Callout 91"/>
              <p:cNvSpPr/>
              <p:nvPr/>
            </p:nvSpPr>
            <p:spPr>
              <a:xfrm>
                <a:off x="5257800" y="1295400"/>
                <a:ext cx="457200" cy="422031"/>
              </a:xfrm>
              <a:prstGeom prst="quadArrowCallout">
                <a:avLst/>
              </a:prstGeom>
              <a:solidFill>
                <a:schemeClr val="accent6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3" name="Left-Right Arrow 92"/>
              <p:cNvSpPr/>
              <p:nvPr/>
            </p:nvSpPr>
            <p:spPr>
              <a:xfrm>
                <a:off x="4902808" y="1434978"/>
                <a:ext cx="331177" cy="152400"/>
              </a:xfrm>
              <a:prstGeom prst="leftRightArrow">
                <a:avLst/>
              </a:prstGeom>
              <a:solidFill>
                <a:srgbClr val="FFC0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4" name="Left-Right Arrow 93"/>
              <p:cNvSpPr/>
              <p:nvPr/>
            </p:nvSpPr>
            <p:spPr>
              <a:xfrm>
                <a:off x="5743940" y="1434978"/>
                <a:ext cx="331177" cy="152400"/>
              </a:xfrm>
              <a:prstGeom prst="leftRightArrow">
                <a:avLst/>
              </a:prstGeom>
              <a:solidFill>
                <a:srgbClr val="FFC0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5" name="Left-Right Arrow 94"/>
              <p:cNvSpPr/>
              <p:nvPr/>
            </p:nvSpPr>
            <p:spPr>
              <a:xfrm rot="8050449">
                <a:off x="4242226" y="1680382"/>
                <a:ext cx="331177" cy="152400"/>
              </a:xfrm>
              <a:prstGeom prst="leftRightArrow">
                <a:avLst/>
              </a:prstGeom>
              <a:solidFill>
                <a:srgbClr val="FFC0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6" name="Quad Arrow Callout 95"/>
              <p:cNvSpPr/>
              <p:nvPr/>
            </p:nvSpPr>
            <p:spPr>
              <a:xfrm>
                <a:off x="6105526" y="1295400"/>
                <a:ext cx="457200" cy="422031"/>
              </a:xfrm>
              <a:prstGeom prst="quadArrowCallout">
                <a:avLst/>
              </a:prstGeom>
              <a:solidFill>
                <a:schemeClr val="accent6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7" name="Left-Right Arrow 96"/>
              <p:cNvSpPr/>
              <p:nvPr/>
            </p:nvSpPr>
            <p:spPr>
              <a:xfrm>
                <a:off x="4069371" y="1434978"/>
                <a:ext cx="331177" cy="152400"/>
              </a:xfrm>
              <a:prstGeom prst="leftRightArrow">
                <a:avLst/>
              </a:prstGeom>
              <a:solidFill>
                <a:srgbClr val="FFC0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8" name="Quad Arrow Callout 97"/>
              <p:cNvSpPr/>
              <p:nvPr/>
            </p:nvSpPr>
            <p:spPr>
              <a:xfrm>
                <a:off x="3100385" y="1795467"/>
                <a:ext cx="457200" cy="422031"/>
              </a:xfrm>
              <a:prstGeom prst="quadArrowCallout">
                <a:avLst/>
              </a:prstGeom>
              <a:solidFill>
                <a:schemeClr val="accent6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9" name="Quad Arrow Callout 98"/>
              <p:cNvSpPr/>
              <p:nvPr/>
            </p:nvSpPr>
            <p:spPr>
              <a:xfrm>
                <a:off x="3929059" y="1795467"/>
                <a:ext cx="457200" cy="422031"/>
              </a:xfrm>
              <a:prstGeom prst="quadArrowCallout">
                <a:avLst/>
              </a:prstGeom>
              <a:solidFill>
                <a:schemeClr val="accent6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0" name="Quad Arrow Callout 99"/>
              <p:cNvSpPr/>
              <p:nvPr/>
            </p:nvSpPr>
            <p:spPr>
              <a:xfrm>
                <a:off x="4767259" y="1795467"/>
                <a:ext cx="457200" cy="422031"/>
              </a:xfrm>
              <a:prstGeom prst="quadArrowCallout">
                <a:avLst/>
              </a:prstGeom>
              <a:solidFill>
                <a:schemeClr val="accent6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1" name="Left-Right Arrow 100"/>
              <p:cNvSpPr/>
              <p:nvPr/>
            </p:nvSpPr>
            <p:spPr>
              <a:xfrm>
                <a:off x="4412267" y="1935045"/>
                <a:ext cx="331177" cy="152400"/>
              </a:xfrm>
              <a:prstGeom prst="leftRightArrow">
                <a:avLst/>
              </a:prstGeom>
              <a:solidFill>
                <a:srgbClr val="FFC0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2" name="Left-Right Arrow 101"/>
              <p:cNvSpPr/>
              <p:nvPr/>
            </p:nvSpPr>
            <p:spPr>
              <a:xfrm>
                <a:off x="5253399" y="1935045"/>
                <a:ext cx="331177" cy="152400"/>
              </a:xfrm>
              <a:prstGeom prst="leftRightArrow">
                <a:avLst/>
              </a:prstGeom>
              <a:solidFill>
                <a:srgbClr val="FFC0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3" name="Quad Arrow Callout 102"/>
              <p:cNvSpPr/>
              <p:nvPr/>
            </p:nvSpPr>
            <p:spPr>
              <a:xfrm>
                <a:off x="5614985" y="1795467"/>
                <a:ext cx="457200" cy="422031"/>
              </a:xfrm>
              <a:prstGeom prst="quadArrowCallout">
                <a:avLst/>
              </a:prstGeom>
              <a:solidFill>
                <a:schemeClr val="accent6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4" name="Left-Right Arrow 103"/>
              <p:cNvSpPr/>
              <p:nvPr/>
            </p:nvSpPr>
            <p:spPr>
              <a:xfrm>
                <a:off x="3578830" y="1935045"/>
                <a:ext cx="331177" cy="152400"/>
              </a:xfrm>
              <a:prstGeom prst="leftRightArrow">
                <a:avLst/>
              </a:prstGeom>
              <a:solidFill>
                <a:srgbClr val="FFC0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5" name="Left-Right Arrow 104"/>
              <p:cNvSpPr/>
              <p:nvPr/>
            </p:nvSpPr>
            <p:spPr>
              <a:xfrm rot="8050449">
                <a:off x="5920518" y="1683042"/>
                <a:ext cx="331177" cy="152400"/>
              </a:xfrm>
              <a:prstGeom prst="leftRightArrow">
                <a:avLst/>
              </a:prstGeom>
              <a:solidFill>
                <a:srgbClr val="FFC0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6" name="Left-Right Arrow 105"/>
              <p:cNvSpPr/>
              <p:nvPr/>
            </p:nvSpPr>
            <p:spPr>
              <a:xfrm rot="8050449">
                <a:off x="5074570" y="1683043"/>
                <a:ext cx="331177" cy="152400"/>
              </a:xfrm>
              <a:prstGeom prst="leftRightArrow">
                <a:avLst/>
              </a:prstGeom>
              <a:solidFill>
                <a:srgbClr val="FFC0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7" name="Left-Right Arrow 106"/>
              <p:cNvSpPr/>
              <p:nvPr/>
            </p:nvSpPr>
            <p:spPr>
              <a:xfrm rot="8050449">
                <a:off x="3406589" y="1683044"/>
                <a:ext cx="331177" cy="152400"/>
              </a:xfrm>
              <a:prstGeom prst="leftRightArrow">
                <a:avLst/>
              </a:prstGeom>
              <a:solidFill>
                <a:srgbClr val="FFC0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84" name="Slide Number Placeholder 3"/>
          <p:cNvSpPr txBox="1">
            <a:spLocks/>
          </p:cNvSpPr>
          <p:nvPr/>
        </p:nvSpPr>
        <p:spPr>
          <a:xfrm>
            <a:off x="8077200" y="6553200"/>
            <a:ext cx="838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5772105" y="860235"/>
            <a:ext cx="2762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[Bertacco, Carloni, </a:t>
            </a:r>
            <a:r>
              <a:rPr lang="en-US" sz="1600" dirty="0" err="1" smtClean="0"/>
              <a:t>Mercaldi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5812301" y="2817674"/>
            <a:ext cx="2667000" cy="1754326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  <a:cs typeface="Arial" pitchFamily="34" charset="0"/>
              </a:rPr>
              <a:t>Brick-and-mortar silicon</a:t>
            </a:r>
          </a:p>
          <a:p>
            <a:r>
              <a:rPr lang="en-US" b="1" dirty="0" smtClean="0">
                <a:latin typeface="Arial Narrow" pitchFamily="34" charset="0"/>
                <a:cs typeface="Arial" pitchFamily="34" charset="0"/>
              </a:rPr>
              <a:t>design flow:</a:t>
            </a:r>
          </a:p>
          <a:p>
            <a:pPr marL="228600" indent="-228600">
              <a:buAutoNum type="arabicParenR"/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Assemble brick layer</a:t>
            </a:r>
          </a:p>
          <a:p>
            <a:pPr marL="228600" indent="-228600">
              <a:buAutoNum type="arabicParenR"/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Connect with mortar layer</a:t>
            </a:r>
            <a:endParaRPr lang="en-US" dirty="0">
              <a:latin typeface="Arial Narrow" pitchFamily="34" charset="0"/>
              <a:cs typeface="Arial" pitchFamily="34" charset="0"/>
            </a:endParaRPr>
          </a:p>
          <a:p>
            <a:pPr marL="228600" indent="-228600">
              <a:buAutoNum type="arabicParenR"/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Package assembly</a:t>
            </a:r>
          </a:p>
          <a:p>
            <a:pPr marL="228600" indent="-228600">
              <a:buAutoNum type="arabicParenR"/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Deploy software</a:t>
            </a:r>
          </a:p>
        </p:txBody>
      </p:sp>
    </p:spTree>
    <p:extLst>
      <p:ext uri="{BB962C8B-B14F-4D97-AF65-F5344CB8AC3E}">
        <p14:creationId xmlns:p14="http://schemas.microsoft.com/office/powerpoint/2010/main" val="270687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5" grpId="0" uiExpand="1" build="p"/>
      <p:bldP spid="9" grpId="0" animBg="1"/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4) Slash Software Development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more software reuse</a:t>
            </a:r>
          </a:p>
          <a:p>
            <a:endParaRPr lang="en-US" dirty="0"/>
          </a:p>
          <a:p>
            <a:r>
              <a:rPr lang="en-US" dirty="0" smtClean="0"/>
              <a:t>Embrace more fully the open-source movement</a:t>
            </a:r>
          </a:p>
          <a:p>
            <a:endParaRPr lang="en-US" dirty="0"/>
          </a:p>
          <a:p>
            <a:r>
              <a:rPr lang="en-US" dirty="0" smtClean="0"/>
              <a:t>Audience, other ideas?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Heterogeneous design could continue Moore’s law scaling through innovation alone</a:t>
            </a:r>
          </a:p>
          <a:p>
            <a:pPr lvl="1"/>
            <a:r>
              <a:rPr lang="en-US" dirty="0" smtClean="0"/>
              <a:t>But, it requires a diverse hardware ecosystem with affordable customization</a:t>
            </a:r>
            <a:br>
              <a:rPr lang="en-US" dirty="0" smtClean="0"/>
            </a:br>
            <a:endParaRPr lang="en-US" sz="1000" dirty="0" smtClean="0"/>
          </a:p>
          <a:p>
            <a:r>
              <a:rPr lang="en-US" dirty="0" smtClean="0"/>
              <a:t>Affordable customization won’t happen without our help</a:t>
            </a:r>
          </a:p>
          <a:p>
            <a:pPr marL="61722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Widen the applicability of </a:t>
            </a:r>
            <a:r>
              <a:rPr lang="en-US" dirty="0" smtClean="0"/>
              <a:t>customization</a:t>
            </a:r>
          </a:p>
          <a:p>
            <a:pPr marL="61722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Reduce the cost of customized </a:t>
            </a:r>
            <a:r>
              <a:rPr lang="en-US" dirty="0" smtClean="0"/>
              <a:t>design</a:t>
            </a:r>
          </a:p>
          <a:p>
            <a:pPr marL="61722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Reduce the cost of custom </a:t>
            </a:r>
            <a:r>
              <a:rPr lang="en-US" dirty="0" smtClean="0"/>
              <a:t>manufacturing</a:t>
            </a:r>
            <a:br>
              <a:rPr lang="en-US" dirty="0" smtClean="0"/>
            </a:br>
            <a:endParaRPr lang="en-US" sz="1000" dirty="0" smtClean="0"/>
          </a:p>
          <a:p>
            <a:r>
              <a:rPr lang="en-US" dirty="0" smtClean="0"/>
              <a:t>Resulting “</a:t>
            </a:r>
            <a:r>
              <a:rPr lang="en-US" dirty="0" err="1"/>
              <a:t>n</a:t>
            </a:r>
            <a:r>
              <a:rPr lang="en-US" dirty="0" err="1" smtClean="0"/>
              <a:t>anodiversity</a:t>
            </a:r>
            <a:r>
              <a:rPr lang="en-US" dirty="0" smtClean="0"/>
              <a:t>” is a good thing</a:t>
            </a:r>
          </a:p>
          <a:p>
            <a:pPr lvl="1"/>
            <a:r>
              <a:rPr lang="en-US" sz="2400" dirty="0" smtClean="0"/>
              <a:t>Better </a:t>
            </a:r>
            <a:r>
              <a:rPr lang="en-US" sz="2400" dirty="0" err="1" smtClean="0"/>
              <a:t>perf</a:t>
            </a:r>
            <a:r>
              <a:rPr lang="en-US" sz="2400" dirty="0" smtClean="0"/>
              <a:t>, power, cost, capability</a:t>
            </a:r>
          </a:p>
          <a:p>
            <a:pPr lvl="1"/>
            <a:r>
              <a:rPr lang="en-US" sz="2400" dirty="0" smtClean="0"/>
              <a:t>More jobs, companies, and students</a:t>
            </a:r>
          </a:p>
          <a:p>
            <a:pPr lvl="1"/>
            <a:r>
              <a:rPr lang="en-US" sz="2400" dirty="0" smtClean="0"/>
              <a:t>More competition and </a:t>
            </a:r>
            <a:r>
              <a:rPr lang="en-US" sz="2400" b="1" i="1" dirty="0" smtClean="0"/>
              <a:t>scalable innovation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553200"/>
            <a:ext cx="838200" cy="30480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791200" y="1752600"/>
            <a:ext cx="3048000" cy="3819526"/>
            <a:chOff x="5791200" y="1752600"/>
            <a:chExt cx="3048000" cy="3819526"/>
          </a:xfrm>
        </p:grpSpPr>
        <p:grpSp>
          <p:nvGrpSpPr>
            <p:cNvPr id="4" name="Group 3"/>
            <p:cNvGrpSpPr/>
            <p:nvPr/>
          </p:nvGrpSpPr>
          <p:grpSpPr>
            <a:xfrm>
              <a:off x="5791200" y="1752600"/>
              <a:ext cx="3048000" cy="3819526"/>
              <a:chOff x="5791200" y="1752600"/>
              <a:chExt cx="3048000" cy="3819526"/>
            </a:xfrm>
          </p:grpSpPr>
          <p:pic>
            <p:nvPicPr>
              <p:cNvPr id="6" name="Picture 2" descr="http://thankheavenforbeer.com/wp-content/uploads/2009/09/chocolatevanilla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8494" y="1752600"/>
                <a:ext cx="1673412" cy="167341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://friedjunk.files.wordpress.com/2011/10/collages31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3667126"/>
                <a:ext cx="3048000" cy="1905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://friedjunk.files.wordpress.com/2011/10/collages31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8" t="24238" r="62111" b="50000"/>
            <a:stretch/>
          </p:blipFill>
          <p:spPr bwMode="auto">
            <a:xfrm>
              <a:off x="8450585" y="5056094"/>
              <a:ext cx="388615" cy="4907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960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079500" indent="-215900" defTabSz="449263"/>
            <a:r>
              <a:rPr lang="en-US"/>
              <a:t>Questions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5938" y="2900363"/>
            <a:ext cx="787400" cy="1287462"/>
          </a:xfrm>
        </p:spPr>
        <p:txBody>
          <a:bodyPr>
            <a:normAutofit fontScale="92500" lnSpcReduction="20000"/>
          </a:bodyPr>
          <a:lstStyle/>
          <a:p>
            <a:pPr marL="339725" indent="-339725" defTabSz="449263">
              <a:buFont typeface="Wingdings" pitchFamily="2" charset="2"/>
              <a:buNone/>
            </a:pPr>
            <a:r>
              <a:rPr lang="en-US" sz="10500">
                <a:latin typeface="Times New Roman" pitchFamily="18" charset="0"/>
              </a:rPr>
              <a:t>?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6246813" y="1444625"/>
            <a:ext cx="43497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39725" indent="-339725" defTabSz="449263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6600" b="1">
                <a:latin typeface="Times New Roman" pitchFamily="18" charset="0"/>
              </a:rPr>
              <a:t>?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6186488" y="4865688"/>
            <a:ext cx="43497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39725" indent="-339725" defTabSz="449263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6600" b="1">
                <a:latin typeface="Times New Roman" pitchFamily="18" charset="0"/>
              </a:rPr>
              <a:t>?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1398588" y="5211763"/>
            <a:ext cx="43497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39725" indent="-339725" defTabSz="449263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6600" b="1">
                <a:latin typeface="Times New Roman" pitchFamily="18" charset="0"/>
              </a:rPr>
              <a:t>?</a:t>
            </a:r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1657350" y="1416050"/>
            <a:ext cx="43497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39725" indent="-339725" defTabSz="449263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6600" b="1">
                <a:latin typeface="Times New Roman" pitchFamily="18" charset="0"/>
              </a:rPr>
              <a:t>?</a:t>
            </a:r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1069975" y="3281363"/>
            <a:ext cx="43497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39725" indent="-339725" defTabSz="449263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6600" b="1">
                <a:latin typeface="Times New Roman" pitchFamily="18" charset="0"/>
              </a:rPr>
              <a:t>?</a:t>
            </a:r>
          </a:p>
        </p:txBody>
      </p:sp>
      <p:sp>
        <p:nvSpPr>
          <p:cNvPr id="233481" name="Rectangle 9"/>
          <p:cNvSpPr>
            <a:spLocks noChangeArrowheads="1"/>
          </p:cNvSpPr>
          <p:nvPr/>
        </p:nvSpPr>
        <p:spPr bwMode="auto">
          <a:xfrm>
            <a:off x="5891213" y="3200400"/>
            <a:ext cx="43497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39725" indent="-339725" defTabSz="449263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6600" b="1">
                <a:latin typeface="Times New Roman" pitchFamily="18" charset="0"/>
              </a:rPr>
              <a:t>?</a:t>
            </a:r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3730625" y="1641475"/>
            <a:ext cx="43497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39725" indent="-339725" defTabSz="449263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6600" b="1">
                <a:latin typeface="Times New Roman" pitchFamily="18" charset="0"/>
              </a:rPr>
              <a:t>?</a:t>
            </a:r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7788275" y="1547813"/>
            <a:ext cx="43497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39725" indent="-339725" defTabSz="449263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6600" b="1">
                <a:latin typeface="Times New Roman" pitchFamily="18" charset="0"/>
              </a:rPr>
              <a:t>?</a:t>
            </a: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868613" y="3590925"/>
            <a:ext cx="43497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39725" indent="-339725" defTabSz="449263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6600" b="1">
                <a:latin typeface="Times New Roman" pitchFamily="18" charset="0"/>
              </a:rPr>
              <a:t>?</a:t>
            </a:r>
          </a:p>
        </p:txBody>
      </p:sp>
      <p:sp>
        <p:nvSpPr>
          <p:cNvPr id="233485" name="Rectangle 13"/>
          <p:cNvSpPr>
            <a:spLocks noChangeArrowheads="1"/>
          </p:cNvSpPr>
          <p:nvPr/>
        </p:nvSpPr>
        <p:spPr bwMode="auto">
          <a:xfrm>
            <a:off x="4475163" y="5138738"/>
            <a:ext cx="43497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39725" indent="-339725" defTabSz="449263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6600" b="1">
                <a:latin typeface="Times New Roman" pitchFamily="18" charset="0"/>
              </a:rPr>
              <a:t>?</a:t>
            </a:r>
          </a:p>
        </p:txBody>
      </p:sp>
      <p:sp>
        <p:nvSpPr>
          <p:cNvPr id="233486" name="Rectangle 14"/>
          <p:cNvSpPr>
            <a:spLocks noChangeArrowheads="1"/>
          </p:cNvSpPr>
          <p:nvPr/>
        </p:nvSpPr>
        <p:spPr bwMode="auto">
          <a:xfrm>
            <a:off x="7761288" y="4057650"/>
            <a:ext cx="43497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39725" indent="-339725" defTabSz="449263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6600" b="1"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419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5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C 0.11823 0.1507 0.13542 0.38588 0.03698 0.52431 C -0.06111 0.66088 -0.23958 0.65023 -0.35746 0.5 C -0.47621 0.34792 -0.49218 0.1125 -0.39462 -0.02569 C -0.29479 -0.16203 -0.11875 -0.15069 -2.77778E-6 -3.33333E-6 Z " pathEditMode="relative" rAng="2622030" ptsTypes="fffff">
                                      <p:cBhvr>
                                        <p:cTn id="20" dur="6000" fill="hold"/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25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6000" fill="hold"/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5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0.01644 C -0.16077 0.17523 -0.3533 0.18681 -0.44497 0.04005 C -0.53525 -0.10625 -0.49098 -0.3581 -0.34688 -0.5162 C -0.20209 -0.67592 -0.00902 -0.68518 0.0823 -0.53935 C 0.17223 -0.39097 0.12796 -0.14305 -0.01614 0.01644 Z " pathEditMode="relative" rAng="8430067" ptsTypes="fffff">
                                      <p:cBhvr>
                                        <p:cTn id="36" dur="6000" fill="hold"/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26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8" dur="6000" fill="hold"/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1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C -0.14114 -0.13681 -0.18628 -0.38125 -0.09809 -0.54468 C -0.00989 -0.70579 0.18004 -0.72616 0.32083 -0.58959 C 0.46337 -0.45186 0.50556 -0.20579 0.41806 -0.04329 C 0.32847 0.11875 0.14202 0.13796 -1.38889E-6 4.44444E-6 Z " pathEditMode="relative" rAng="12967240" ptsTypes="fffff">
                                      <p:cBhvr>
                                        <p:cTn id="52" dur="6000" fill="hold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9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4" dur="6000" fill="hold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23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1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3.7037E-6 C 0.10677 -0.19606 0.28646 -0.26921 0.40018 -0.16088 C 0.51181 -0.05162 0.5158 0.20093 0.40886 0.39653 C 0.30122 0.59422 0.12084 0.66459 0.00816 0.55695 C -0.10434 0.4463 -0.10764 0.19815 -0.00034 -3.7037E-6 Z " pathEditMode="relative" rAng="18367240" ptsTypes="fffff">
                                      <p:cBhvr>
                                        <p:cTn id="68" dur="6000" fill="hold"/>
                                        <p:tgtEl>
                                          <p:spTgt spid="23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19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0" dur="6000" fill="hold"/>
                                        <p:tgtEl>
                                          <p:spTgt spid="23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23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fill="hold"/>
                                        <p:tgtEl>
                                          <p:spTgt spid="23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23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23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0" fill="hold"/>
                                        <p:tgtEl>
                                          <p:spTgt spid="23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0" fill="hold"/>
                                        <p:tgtEl>
                                          <p:spTgt spid="23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1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C -2.77778E-6 -0.13055 0.17084 -0.23842 0.38264 -0.23981 C 0.59202 -0.23889 0.76598 -0.13078 0.7658 -0.00023 C 0.76598 0.13172 0.59254 0.23843 0.38264 0.23866 C 0.17084 0.23866 0.00104 0.13218 -2.77778E-6 -2.59259E-6 Z " pathEditMode="relative" rAng="16200000" ptsTypes="fffff">
                                      <p:cBhvr>
                                        <p:cTn id="84" dur="6000" fill="hold"/>
                                        <p:tgtEl>
                                          <p:spTgt spid="23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6" dur="6000" fill="hold"/>
                                        <p:tgtEl>
                                          <p:spTgt spid="23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000" fill="hold"/>
                                        <p:tgtEl>
                                          <p:spTgt spid="23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0" fill="hold"/>
                                        <p:tgtEl>
                                          <p:spTgt spid="23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0" fill="hold"/>
                                        <p:tgtEl>
                                          <p:spTgt spid="23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00" fill="hold"/>
                                        <p:tgtEl>
                                          <p:spTgt spid="23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0" fill="hold"/>
                                        <p:tgtEl>
                                          <p:spTgt spid="23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000" fill="hold"/>
                                        <p:tgtEl>
                                          <p:spTgt spid="23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1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7 C -0.03802 0.13102 -0.20034 0.17222 -0.3625 0.09028 C -0.52205 0.00648 -0.62309 -0.17107 -0.58472 -0.30255 C -0.54618 -0.43588 -0.38264 -0.47477 -0.22205 -0.3919 C -0.06093 -0.30857 0.03785 -0.13449 -0.00034 -0.0007 Z " pathEditMode="relative" rAng="6671463" ptsTypes="fffff">
                                      <p:cBhvr>
                                        <p:cTn id="100" dur="6000" fill="hold"/>
                                        <p:tgtEl>
                                          <p:spTgt spid="233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-15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2" dur="6000" fill="hold"/>
                                        <p:tgtEl>
                                          <p:spTgt spid="233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00" fill="hold"/>
                                        <p:tgtEl>
                                          <p:spTgt spid="233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0" fill="hold"/>
                                        <p:tgtEl>
                                          <p:spTgt spid="233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000" fill="hold"/>
                                        <p:tgtEl>
                                          <p:spTgt spid="233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000" fill="hold"/>
                                        <p:tgtEl>
                                          <p:spTgt spid="233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1000" fill="hold"/>
                                        <p:tgtEl>
                                          <p:spTgt spid="233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4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000" fill="hold"/>
                                        <p:tgtEl>
                                          <p:spTgt spid="233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1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C 0.08281 -0.15 0.25417 -0.17153 0.38299 -0.0463 C 0.51059 0.0787 0.54722 0.30578 0.46441 0.45509 C 0.38177 0.60555 0.20868 0.625 0.08125 0.49976 C -0.04635 0.37384 -0.08229 0.15069 2.77778E-7 4.44444E-6 Z " pathEditMode="relative" rAng="-3216523" ptsTypes="fffff">
                                      <p:cBhvr>
                                        <p:cTn id="116" dur="6000" fill="hold"/>
                                        <p:tgtEl>
                                          <p:spTgt spid="23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227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8" dur="6000" fill="hold"/>
                                        <p:tgtEl>
                                          <p:spTgt spid="23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0" fill="hold"/>
                                        <p:tgtEl>
                                          <p:spTgt spid="23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1000" fill="hold"/>
                                        <p:tgtEl>
                                          <p:spTgt spid="23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1000" fill="hold"/>
                                        <p:tgtEl>
                                          <p:spTgt spid="23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0" fill="hold"/>
                                        <p:tgtEl>
                                          <p:spTgt spid="23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1000" fill="hold"/>
                                        <p:tgtEl>
                                          <p:spTgt spid="23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1000" fill="hold"/>
                                        <p:tgtEl>
                                          <p:spTgt spid="23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1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C 0.04358 0.11689 -0.07344 0.31458 -0.26233 0.44166 C -0.45017 0.56481 -0.64184 0.57152 -0.68542 0.45462 C -0.72951 0.33657 -0.61007 0.13796 -0.42205 0.01342 C -0.23264 -0.11204 -0.04514 -0.11783 1.11111E-6 4.81481E-6 Z " pathEditMode="relative" rAng="3815853" ptsTypes="fffff">
                                      <p:cBhvr>
                                        <p:cTn id="132" dur="6000" fill="hold"/>
                                        <p:tgtEl>
                                          <p:spTgt spid="233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" y="228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4" dur="6000" fill="hold"/>
                                        <p:tgtEl>
                                          <p:spTgt spid="233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1000" fill="hold"/>
                                        <p:tgtEl>
                                          <p:spTgt spid="233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1000" fill="hold"/>
                                        <p:tgtEl>
                                          <p:spTgt spid="233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1000" fill="hold"/>
                                        <p:tgtEl>
                                          <p:spTgt spid="233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1000" fill="hold"/>
                                        <p:tgtEl>
                                          <p:spTgt spid="233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1000" fill="hold"/>
                                        <p:tgtEl>
                                          <p:spTgt spid="233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0" fill="hold"/>
                                        <p:tgtEl>
                                          <p:spTgt spid="233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1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C -0.0349 -0.0993 0.02153 -0.23426 0.12639 -0.29977 C 0.23038 -0.36458 0.34462 -0.33564 0.37934 -0.2368 C 0.41441 -0.13634 0.35746 -0.00231 0.25312 0.06273 C 0.14791 0.12732 0.03559 0.09885 0.00017 -0.00046 Z " pathEditMode="relative" rAng="14701629" ptsTypes="fffff">
                                      <p:cBhvr>
                                        <p:cTn id="148" dur="6000" fill="hold"/>
                                        <p:tgtEl>
                                          <p:spTgt spid="23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18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0" dur="6000" fill="hold"/>
                                        <p:tgtEl>
                                          <p:spTgt spid="23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0" fill="hold"/>
                                        <p:tgtEl>
                                          <p:spTgt spid="23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3" presetID="3" presetClass="emph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1000" fill="hold"/>
                                        <p:tgtEl>
                                          <p:spTgt spid="23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5" presetID="3" presetClass="emph" presetSubtype="2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000" fill="hold"/>
                                        <p:tgtEl>
                                          <p:spTgt spid="23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1000" fill="hold"/>
                                        <p:tgtEl>
                                          <p:spTgt spid="23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1000" fill="hold"/>
                                        <p:tgtEl>
                                          <p:spTgt spid="23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grpId="5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1000" fill="hold"/>
                                        <p:tgtEl>
                                          <p:spTgt spid="23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3" presetID="1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47 C -0.19097 -0.01898 -0.3401 -0.18264 -0.33142 -0.36713 C -0.32066 -0.54931 -0.15486 -0.68519 0.03542 -0.66621 C 0.22743 -0.64792 0.37518 -0.48148 0.36615 -0.29908 C 0.35521 -0.11482 0.19167 0.01782 -0.00034 -0.00047 Z " pathEditMode="relative" rAng="11051918" ptsTypes="fffff">
                                      <p:cBhvr>
                                        <p:cTn id="164" dur="6000" fill="hold"/>
                                        <p:tgtEl>
                                          <p:spTgt spid="233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333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6" dur="6000" fill="hold"/>
                                        <p:tgtEl>
                                          <p:spTgt spid="233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1000" fill="hold"/>
                                        <p:tgtEl>
                                          <p:spTgt spid="233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1000" fill="hold"/>
                                        <p:tgtEl>
                                          <p:spTgt spid="233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1000" fill="hold"/>
                                        <p:tgtEl>
                                          <p:spTgt spid="233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3" presetClass="emph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1000" fill="hold"/>
                                        <p:tgtEl>
                                          <p:spTgt spid="233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5" presetID="3" presetClass="emph" presetSubtype="2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1000" fill="hold"/>
                                        <p:tgtEl>
                                          <p:spTgt spid="233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7" presetID="3" presetClass="emph" presetSubtype="2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0" fill="hold"/>
                                        <p:tgtEl>
                                          <p:spTgt spid="233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9" presetID="1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0.08889 C -0.09653 0.23866 -0.30886 0.24352 -0.50782 0.09792 C -0.704 -0.04861 -0.81459 -0.29306 -0.75226 -0.44306 C -0.68907 -0.59445 -0.47587 -0.59653 -0.279 -0.4507 C -0.08056 -0.30347 0.02778 -0.06366 -0.03403 0.08889 Z " pathEditMode="relative" rAng="7145331" ptsTypes="fffff">
                                      <p:cBhvr>
                                        <p:cTn id="180" dur="6000" fill="hold"/>
                                        <p:tgtEl>
                                          <p:spTgt spid="233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" y="-265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2" dur="6000" fill="hold"/>
                                        <p:tgtEl>
                                          <p:spTgt spid="233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1000" fill="hold"/>
                                        <p:tgtEl>
                                          <p:spTgt spid="233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5" presetID="3" presetClass="emph" presetSubtype="2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1000" fill="hold"/>
                                        <p:tgtEl>
                                          <p:spTgt spid="233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7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1000" fill="hold"/>
                                        <p:tgtEl>
                                          <p:spTgt spid="233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9" presetID="3" presetClass="emph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1000" fill="hold"/>
                                        <p:tgtEl>
                                          <p:spTgt spid="233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1" presetID="3" presetClass="emph" presetSubtype="2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1000" fill="hold"/>
                                        <p:tgtEl>
                                          <p:spTgt spid="233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3" presetID="3" presetClass="emph" presetSubtype="2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1000" fill="hold"/>
                                        <p:tgtEl>
                                          <p:spTgt spid="233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  <p:bldP spid="233475" grpId="1" build="p"/>
      <p:bldP spid="233475" grpId="2" build="p"/>
      <p:bldP spid="233475" grpId="3" build="p"/>
      <p:bldP spid="233475" grpId="4" build="p"/>
      <p:bldP spid="233475" grpId="5" build="p"/>
      <p:bldP spid="233475" grpId="6" build="p"/>
      <p:bldP spid="233476" grpId="0" build="p"/>
      <p:bldP spid="233476" grpId="1" build="p"/>
      <p:bldP spid="233476" grpId="2" build="p"/>
      <p:bldP spid="233476" grpId="3" build="p"/>
      <p:bldP spid="233476" grpId="4" build="p"/>
      <p:bldP spid="233476" grpId="5" build="p"/>
      <p:bldP spid="233476" grpId="6" build="allAtOnce"/>
      <p:bldP spid="233476" grpId="7" build="allAtOnce"/>
      <p:bldP spid="233477" grpId="0" build="p"/>
      <p:bldP spid="233477" grpId="1" build="p"/>
      <p:bldP spid="233477" grpId="2" build="p"/>
      <p:bldP spid="233477" grpId="3" build="p"/>
      <p:bldP spid="233477" grpId="4" build="p"/>
      <p:bldP spid="233477" grpId="5" build="p"/>
      <p:bldP spid="233477" grpId="6" build="allAtOnce"/>
      <p:bldP spid="233477" grpId="7" build="allAtOnce"/>
      <p:bldP spid="233478" grpId="0" build="p"/>
      <p:bldP spid="233478" grpId="1" build="p"/>
      <p:bldP spid="233478" grpId="2" build="p"/>
      <p:bldP spid="233478" grpId="3" build="p"/>
      <p:bldP spid="233478" grpId="4" build="p"/>
      <p:bldP spid="233478" grpId="5" build="p"/>
      <p:bldP spid="233478" grpId="6" build="allAtOnce"/>
      <p:bldP spid="233478" grpId="7" build="allAtOnce"/>
      <p:bldP spid="233479" grpId="0" build="p"/>
      <p:bldP spid="233479" grpId="1" build="p"/>
      <p:bldP spid="233479" grpId="2" build="p"/>
      <p:bldP spid="233479" grpId="3" build="p"/>
      <p:bldP spid="233479" grpId="4" build="p"/>
      <p:bldP spid="233479" grpId="5" build="p"/>
      <p:bldP spid="233479" grpId="6" build="allAtOnce"/>
      <p:bldP spid="233479" grpId="7" build="allAtOnce"/>
      <p:bldP spid="233480" grpId="0" build="p"/>
      <p:bldP spid="233480" grpId="1" build="p"/>
      <p:bldP spid="233480" grpId="2" build="p"/>
      <p:bldP spid="233480" grpId="3" build="p"/>
      <p:bldP spid="233480" grpId="4" build="p"/>
      <p:bldP spid="233480" grpId="5" build="p"/>
      <p:bldP spid="233480" grpId="6" build="allAtOnce"/>
      <p:bldP spid="233480" grpId="7" build="allAtOnce"/>
      <p:bldP spid="233481" grpId="0" build="p"/>
      <p:bldP spid="233481" grpId="1" build="p"/>
      <p:bldP spid="233481" grpId="2" build="p"/>
      <p:bldP spid="233481" grpId="3" build="p"/>
      <p:bldP spid="233481" grpId="4" build="p"/>
      <p:bldP spid="233481" grpId="5" build="p"/>
      <p:bldP spid="233481" grpId="6" build="allAtOnce"/>
      <p:bldP spid="233481" grpId="7" build="allAtOnce"/>
      <p:bldP spid="233482" grpId="0" build="p"/>
      <p:bldP spid="233482" grpId="1" build="p"/>
      <p:bldP spid="233482" grpId="2" build="p"/>
      <p:bldP spid="233482" grpId="3" build="p"/>
      <p:bldP spid="233482" grpId="4" build="p"/>
      <p:bldP spid="233482" grpId="5" build="p"/>
      <p:bldP spid="233482" grpId="6" build="allAtOnce"/>
      <p:bldP spid="233482" grpId="7" build="allAtOnce"/>
      <p:bldP spid="233483" grpId="0" build="p"/>
      <p:bldP spid="233483" grpId="1" build="p"/>
      <p:bldP spid="233483" grpId="2" build="p"/>
      <p:bldP spid="233483" grpId="3" build="p"/>
      <p:bldP spid="233483" grpId="4" build="p"/>
      <p:bldP spid="233483" grpId="5" build="p"/>
      <p:bldP spid="233483" grpId="6" build="allAtOnce"/>
      <p:bldP spid="233483" grpId="7" build="allAtOnce"/>
      <p:bldP spid="233484" grpId="0" build="p"/>
      <p:bldP spid="233484" grpId="1" build="p"/>
      <p:bldP spid="233484" grpId="2" build="p"/>
      <p:bldP spid="233484" grpId="3" build="p"/>
      <p:bldP spid="233484" grpId="4" build="p"/>
      <p:bldP spid="233484" grpId="5" build="p"/>
      <p:bldP spid="233484" grpId="6" build="allAtOnce"/>
      <p:bldP spid="233484" grpId="7" build="allAtOnce"/>
      <p:bldP spid="233485" grpId="0" build="p"/>
      <p:bldP spid="233485" grpId="1" build="p"/>
      <p:bldP spid="233485" grpId="2" build="p"/>
      <p:bldP spid="233485" grpId="3" build="p"/>
      <p:bldP spid="233485" grpId="4" build="p"/>
      <p:bldP spid="233485" grpId="5" build="p"/>
      <p:bldP spid="233485" grpId="6" build="allAtOnce"/>
      <p:bldP spid="233485" grpId="7" build="allAtOnce"/>
      <p:bldP spid="233486" grpId="0" build="p"/>
      <p:bldP spid="233486" grpId="1" build="p"/>
      <p:bldP spid="233486" grpId="2" build="p"/>
      <p:bldP spid="233486" grpId="3" build="p"/>
      <p:bldP spid="233486" grpId="4" build="p"/>
      <p:bldP spid="233486" grpId="5" build="p"/>
      <p:bldP spid="233486" grpId="6" build="allAtOnce"/>
      <p:bldP spid="233486" grpId="7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Investigate: Who’s to Blame?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 descr="http://www.extremetech.com/wp-content/uploads/2013/08/CPU-Sca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94972"/>
            <a:ext cx="1658625" cy="158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08010" y="4843552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/>
              <a:t>?</a:t>
            </a:r>
            <a:endParaRPr lang="en-US" sz="11500" dirty="0"/>
          </a:p>
        </p:txBody>
      </p:sp>
      <p:pic>
        <p:nvPicPr>
          <p:cNvPr id="11266" name="Picture 2" descr="http://www.thesmokinggun.com/sites/default/files/imagecache/670xX/photos/gatesmu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8" t="11190"/>
          <a:stretch/>
        </p:blipFill>
        <p:spPr bwMode="auto">
          <a:xfrm>
            <a:off x="1172761" y="4180366"/>
            <a:ext cx="1274105" cy="19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commons/thumb/4/47/James_R._Goodman.jpg/1920px-James_R._Goodma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9" r="11169"/>
          <a:stretch/>
        </p:blipFill>
        <p:spPr bwMode="auto">
          <a:xfrm>
            <a:off x="1070344" y="2057400"/>
            <a:ext cx="147894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.hexus.net/v2/channel/news/Intel45n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7" y="1311897"/>
            <a:ext cx="1461769" cy="149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7.computerhistory.org/is/image/CHM/500004977-03-01?$re-medium$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10482"/>
            <a:ext cx="1349829" cy="169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.telegraph.co.uk/multimedia/archive/01515/alGore_1515233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739" y="4450948"/>
            <a:ext cx="219074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Programmer?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say programmers cannot overcome</a:t>
            </a:r>
            <a:br>
              <a:rPr lang="en-US" dirty="0" smtClean="0"/>
            </a:br>
            <a:r>
              <a:rPr lang="en-US" dirty="0" smtClean="0"/>
              <a:t>hard parallel programming problems</a:t>
            </a:r>
          </a:p>
          <a:p>
            <a:endParaRPr lang="en-US" dirty="0"/>
          </a:p>
          <a:p>
            <a:r>
              <a:rPr lang="en-US" dirty="0" smtClean="0"/>
              <a:t>Not the case, as parallel programming techniques and infrastructure is advancing more quickly than ever before</a:t>
            </a:r>
          </a:p>
          <a:p>
            <a:pPr lvl="1"/>
            <a:r>
              <a:rPr lang="en-US" dirty="0" smtClean="0"/>
              <a:t>Map-reduce</a:t>
            </a:r>
          </a:p>
          <a:p>
            <a:pPr lvl="1"/>
            <a:r>
              <a:rPr lang="en-US" dirty="0" smtClean="0"/>
              <a:t>Hadoop</a:t>
            </a:r>
          </a:p>
          <a:p>
            <a:pPr lvl="1"/>
            <a:r>
              <a:rPr lang="en-US" dirty="0" smtClean="0"/>
              <a:t>Spark</a:t>
            </a:r>
          </a:p>
          <a:p>
            <a:pPr lvl="1"/>
            <a:r>
              <a:rPr lang="en-US" dirty="0"/>
              <a:t>NoSQL databases</a:t>
            </a:r>
          </a:p>
          <a:p>
            <a:pPr lvl="1"/>
            <a:r>
              <a:rPr lang="en-US" dirty="0" err="1" smtClean="0"/>
              <a:t>Memcached</a:t>
            </a:r>
            <a:endParaRPr lang="en-US" dirty="0"/>
          </a:p>
          <a:p>
            <a:pPr lvl="1"/>
            <a:r>
              <a:rPr lang="en-US" dirty="0" smtClean="0"/>
              <a:t>Cassandra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 descr="http://www.thesmokinggun.com/sites/default/files/imagecache/670xX/photos/gatesmu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8" t="11190"/>
          <a:stretch/>
        </p:blipFill>
        <p:spPr bwMode="auto">
          <a:xfrm>
            <a:off x="7162800" y="304800"/>
            <a:ext cx="1274105" cy="19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9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NA Bitcoin 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14800" cy="4648200"/>
          </a:xfrm>
        </p:spPr>
        <p:txBody>
          <a:bodyPr/>
          <a:lstStyle/>
          <a:p>
            <a:r>
              <a:rPr lang="en-US" dirty="0" smtClean="0"/>
              <a:t>GPGPU-based system</a:t>
            </a:r>
          </a:p>
          <a:p>
            <a:r>
              <a:rPr lang="en-US" dirty="0" smtClean="0"/>
              <a:t>Fills 2000 </a:t>
            </a:r>
            <a:r>
              <a:rPr lang="en-US" dirty="0" err="1" smtClean="0"/>
              <a:t>sq.ft</a:t>
            </a:r>
            <a:r>
              <a:rPr lang="en-US" dirty="0" smtClean="0"/>
              <a:t>. warehouse</a:t>
            </a:r>
          </a:p>
          <a:p>
            <a:r>
              <a:rPr lang="en-US" dirty="0" smtClean="0"/>
              <a:t>Computes 1 </a:t>
            </a:r>
            <a:r>
              <a:rPr lang="en-US" dirty="0" err="1" smtClean="0"/>
              <a:t>petahash</a:t>
            </a:r>
            <a:r>
              <a:rPr lang="en-US" dirty="0" smtClean="0"/>
              <a:t>/s</a:t>
            </a:r>
          </a:p>
          <a:p>
            <a:r>
              <a:rPr lang="en-US" dirty="0" smtClean="0"/>
              <a:t>Reportedly generates $8M in Bitcoins per </a:t>
            </a:r>
            <a:r>
              <a:rPr lang="en-US" dirty="0" smtClean="0"/>
              <a:t>month</a:t>
            </a:r>
          </a:p>
          <a:p>
            <a:endParaRPr lang="en-US" dirty="0" smtClean="0"/>
          </a:p>
          <a:p>
            <a:r>
              <a:rPr lang="en-US" dirty="0" smtClean="0"/>
              <a:t>Unfortunately soon to be obsolete as Bitcoin difficulty continues to scale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8438" name="Picture 6" descr="WP_0008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42" y="1981200"/>
            <a:ext cx="4724025" cy="35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Educator?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Perhaps CS education is failing </a:t>
            </a:r>
            <a:r>
              <a:rPr lang="en-US" dirty="0" smtClean="0"/>
              <a:t>to educate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Not the case</a:t>
            </a:r>
            <a:r>
              <a:rPr lang="en-US" dirty="0" smtClean="0"/>
              <a:t>, CS education is booming</a:t>
            </a:r>
          </a:p>
          <a:p>
            <a:pPr lvl="1"/>
            <a:r>
              <a:rPr lang="en-US" dirty="0" smtClean="0"/>
              <a:t>@ Michigan CS enrollments are up nearly 250% from 5 years ago</a:t>
            </a:r>
          </a:p>
          <a:p>
            <a:pPr lvl="1"/>
            <a:r>
              <a:rPr lang="en-US" dirty="0" smtClean="0"/>
              <a:t>Average entrant GPA’s are up as well</a:t>
            </a:r>
          </a:p>
          <a:p>
            <a:endParaRPr lang="en-US" dirty="0"/>
          </a:p>
          <a:p>
            <a:r>
              <a:rPr lang="en-US" dirty="0" smtClean="0"/>
              <a:t>Quality of CS education </a:t>
            </a:r>
            <a:r>
              <a:rPr lang="en-US" dirty="0" smtClean="0"/>
              <a:t>is on an upward trend</a:t>
            </a:r>
            <a:endParaRPr lang="en-US" dirty="0" smtClean="0"/>
          </a:p>
          <a:p>
            <a:pPr lvl="1"/>
            <a:r>
              <a:rPr lang="en-US" dirty="0" smtClean="0"/>
              <a:t>Among the highest ranked </a:t>
            </a:r>
            <a:r>
              <a:rPr lang="en-US" dirty="0" smtClean="0"/>
              <a:t>educators by </a:t>
            </a:r>
            <a:r>
              <a:rPr lang="en-US" dirty="0" smtClean="0"/>
              <a:t>students (@ Michigan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Young area has less “dead wood” than our more venerable engineering counterparts</a:t>
            </a:r>
          </a:p>
          <a:p>
            <a:pPr lvl="1"/>
            <a:r>
              <a:rPr lang="en-US" dirty="0" smtClean="0"/>
              <a:t>Active-learning approach to education is the norm for CS in the US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 descr="http://upload.wikimedia.org/wikipedia/commons/thumb/4/47/James_R._Goodman.jpg/1920px-James_R._Goodm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9" r="11169"/>
          <a:stretch/>
        </p:blipFill>
        <p:spPr bwMode="auto">
          <a:xfrm>
            <a:off x="7010400" y="228600"/>
            <a:ext cx="147894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 Education in Ethiopia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 have been working with Addis Ababa Institute of Technology to develop CS and IT coursework since 2008</a:t>
            </a:r>
          </a:p>
          <a:p>
            <a:endParaRPr lang="en-US" dirty="0"/>
          </a:p>
          <a:p>
            <a:r>
              <a:rPr lang="en-US" dirty="0" smtClean="0"/>
              <a:t>Special focus on building</a:t>
            </a:r>
            <a:br>
              <a:rPr lang="en-US" dirty="0" smtClean="0"/>
            </a:br>
            <a:r>
              <a:rPr lang="en-US" dirty="0" smtClean="0"/>
              <a:t>infrastructure and</a:t>
            </a:r>
            <a:br>
              <a:rPr lang="en-US" dirty="0" smtClean="0"/>
            </a:br>
            <a:r>
              <a:rPr lang="en-US" dirty="0" smtClean="0"/>
              <a:t>developing</a:t>
            </a:r>
            <a:r>
              <a:rPr lang="en-US" dirty="0"/>
              <a:t> </a:t>
            </a:r>
            <a:r>
              <a:rPr lang="en-US" dirty="0" smtClean="0"/>
              <a:t>active learning</a:t>
            </a:r>
          </a:p>
          <a:p>
            <a:endParaRPr lang="en-US" dirty="0"/>
          </a:p>
          <a:p>
            <a:r>
              <a:rPr lang="en-US" dirty="0" smtClean="0"/>
              <a:t>Nearly </a:t>
            </a:r>
            <a:r>
              <a:rPr lang="en-US" dirty="0" smtClean="0"/>
              <a:t>600 students</a:t>
            </a:r>
            <a:br>
              <a:rPr lang="en-US" dirty="0" smtClean="0"/>
            </a:br>
            <a:r>
              <a:rPr lang="en-US" dirty="0" smtClean="0"/>
              <a:t>in the CS program</a:t>
            </a:r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most popular major</a:t>
            </a:r>
            <a:br>
              <a:rPr lang="en-US" dirty="0" smtClean="0"/>
            </a:br>
            <a:r>
              <a:rPr lang="en-US" dirty="0" smtClean="0"/>
              <a:t>in the university</a:t>
            </a:r>
          </a:p>
          <a:p>
            <a:pPr lvl="1"/>
            <a:r>
              <a:rPr lang="en-US" dirty="0" smtClean="0"/>
              <a:t>With many job opportunities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first?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482" name="Picture 2" descr="https://lh4.googleusercontent.com/-3Kfg3fHOcJM/UGtQMnuGwzI/AAAAAAABEy4/fmXOVXOctMs/w1245-h829-no/IMG_1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00" y="2209800"/>
            <a:ext cx="493971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5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Silicon Technology?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Are transistors failing us, </a:t>
            </a:r>
            <a:r>
              <a:rPr lang="en-US" dirty="0" smtClean="0"/>
              <a:t>in the past scaling</a:t>
            </a:r>
            <a:br>
              <a:rPr lang="en-US" dirty="0" smtClean="0"/>
            </a:br>
            <a:r>
              <a:rPr lang="en-US" dirty="0" smtClean="0"/>
              <a:t>decreased </a:t>
            </a:r>
            <a:r>
              <a:rPr lang="en-US" dirty="0" smtClean="0"/>
              <a:t>latency, power, cost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Yes in part, silicon scaling has stalled for gate oxide layers</a:t>
            </a:r>
          </a:p>
          <a:p>
            <a:pPr lvl="1"/>
            <a:r>
              <a:rPr lang="en-US" dirty="0" smtClean="0"/>
              <a:t>Due to leakage concerns, gate oxide scaling has stopped</a:t>
            </a:r>
          </a:p>
          <a:p>
            <a:pPr lvl="1"/>
            <a:r>
              <a:rPr lang="en-US" dirty="0" smtClean="0"/>
              <a:t>This leaves threshold voltages high and prevents large decreases in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dd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Because scaling has become uneven with the transistor</a:t>
            </a:r>
          </a:p>
          <a:p>
            <a:pPr lvl="1"/>
            <a:r>
              <a:rPr lang="en-US" dirty="0" smtClean="0"/>
              <a:t>Dennard scaling has all but stopped</a:t>
            </a:r>
          </a:p>
          <a:p>
            <a:pPr lvl="1"/>
            <a:r>
              <a:rPr lang="en-US" dirty="0" smtClean="0"/>
              <a:t>But, silicon is still bringing more transistors every generation, and will continue for perhaps a decade or so</a:t>
            </a:r>
          </a:p>
          <a:p>
            <a:endParaRPr lang="en-US" dirty="0"/>
          </a:p>
          <a:p>
            <a:r>
              <a:rPr lang="en-US" dirty="0" smtClean="0"/>
              <a:t>Ultimately </a:t>
            </a:r>
            <a:r>
              <a:rPr lang="en-US" dirty="0" smtClean="0"/>
              <a:t>creates the dark silicon dilemma</a:t>
            </a:r>
          </a:p>
          <a:p>
            <a:pPr lvl="1"/>
            <a:r>
              <a:rPr lang="en-US" dirty="0" smtClean="0"/>
              <a:t>Which prevents all of the chip to be active at the same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http://img.hexus.net/v2/channel/news/Intel45n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1461769" cy="149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7924800" y="381000"/>
            <a:ext cx="1066800" cy="74550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65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7026</TotalTime>
  <Words>1274</Words>
  <Application>Microsoft Office PowerPoint</Application>
  <PresentationFormat>On-screen Show (4:3)</PresentationFormat>
  <Paragraphs>358</Paragraphs>
  <Slides>34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Clarity</vt:lpstr>
      <vt:lpstr>Bridging the Moore’s Law Performance Gap with Innovation Scaling</vt:lpstr>
      <vt:lpstr>Moore’s Law Performance Gap</vt:lpstr>
      <vt:lpstr>PowerPoint Presentation</vt:lpstr>
      <vt:lpstr>We Investigate: Who’s to Blame?</vt:lpstr>
      <vt:lpstr>The Programmer?</vt:lpstr>
      <vt:lpstr>Largest NA Bitcoin Miner</vt:lpstr>
      <vt:lpstr>The Educator?</vt:lpstr>
      <vt:lpstr>CS Education in Ethiopia</vt:lpstr>
      <vt:lpstr>Silicon Technology?</vt:lpstr>
      <vt:lpstr>The Dark Silicon Dilemma</vt:lpstr>
      <vt:lpstr>The Dark Silicon Dilemma</vt:lpstr>
      <vt:lpstr>The Dark Silicon Dilemma</vt:lpstr>
      <vt:lpstr>Silicon Technology?</vt:lpstr>
      <vt:lpstr>The Architects?</vt:lpstr>
      <vt:lpstr>Example: CryptoManiac Processor</vt:lpstr>
      <vt:lpstr>Example: EFFEX Feature Extraction</vt:lpstr>
      <vt:lpstr>Example: EFFEX Feature Extraction</vt:lpstr>
      <vt:lpstr>Moving Beyond Homogeneous Parallelism</vt:lpstr>
      <vt:lpstr>The Policy Makers?</vt:lpstr>
      <vt:lpstr>C-FAR: Center for Future Architectures Research</vt:lpstr>
      <vt:lpstr>The Blame? Cost of Design</vt:lpstr>
      <vt:lpstr>Don’t Believe Me?</vt:lpstr>
      <vt:lpstr>Design Costs Are Skyrocketing</vt:lpstr>
      <vt:lpstr>High Costs Kill Innovation</vt:lpstr>
      <vt:lpstr>Outcome: “Nanodiversity” is Dwindling</vt:lpstr>
      <vt:lpstr>Silicon Today: The Good, the Bad and the Ugly</vt:lpstr>
      <vt:lpstr>The Remedy: Scale Innovation via Lower Design Cost</vt:lpstr>
      <vt:lpstr>1) Reduce the cost of custom hardware</vt:lpstr>
      <vt:lpstr>Berkeley’s RISC V Open-Source ISA</vt:lpstr>
      <vt:lpstr>2) Widen the Applicability of Custom H/W</vt:lpstr>
      <vt:lpstr>3) Reduce the cost of manufacturing H/W</vt:lpstr>
      <vt:lpstr>4) Slash Software Development Costs</vt:lpstr>
      <vt:lpstr>Conclusions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Humans for EDA                        and                         EDA for Humans</dc:title>
  <dc:creator>valeria</dc:creator>
  <cp:lastModifiedBy>austin</cp:lastModifiedBy>
  <cp:revision>453</cp:revision>
  <dcterms:created xsi:type="dcterms:W3CDTF">2012-06-05T20:13:16Z</dcterms:created>
  <dcterms:modified xsi:type="dcterms:W3CDTF">2015-02-02T14:54:03Z</dcterms:modified>
</cp:coreProperties>
</file>